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5" r:id="rId4"/>
    <p:sldId id="274" r:id="rId5"/>
    <p:sldId id="273" r:id="rId6"/>
    <p:sldId id="272" r:id="rId7"/>
    <p:sldId id="271" r:id="rId8"/>
    <p:sldId id="270" r:id="rId9"/>
    <p:sldId id="269" r:id="rId10"/>
    <p:sldId id="268" r:id="rId11"/>
    <p:sldId id="267" r:id="rId12"/>
    <p:sldId id="266" r:id="rId13"/>
    <p:sldId id="265" r:id="rId14"/>
    <p:sldId id="306" r:id="rId15"/>
    <p:sldId id="307" r:id="rId16"/>
    <p:sldId id="325" r:id="rId17"/>
    <p:sldId id="326" r:id="rId18"/>
    <p:sldId id="305" r:id="rId19"/>
    <p:sldId id="308" r:id="rId20"/>
    <p:sldId id="327" r:id="rId21"/>
    <p:sldId id="328" r:id="rId22"/>
    <p:sldId id="304" r:id="rId23"/>
    <p:sldId id="299" r:id="rId24"/>
    <p:sldId id="301" r:id="rId25"/>
    <p:sldId id="302" r:id="rId26"/>
    <p:sldId id="329" r:id="rId27"/>
    <p:sldId id="330" r:id="rId28"/>
    <p:sldId id="331" r:id="rId29"/>
    <p:sldId id="332" r:id="rId30"/>
    <p:sldId id="303" r:id="rId31"/>
    <p:sldId id="333" r:id="rId32"/>
    <p:sldId id="310" r:id="rId33"/>
    <p:sldId id="313" r:id="rId34"/>
    <p:sldId id="334" r:id="rId35"/>
    <p:sldId id="335" r:id="rId36"/>
    <p:sldId id="336" r:id="rId37"/>
    <p:sldId id="337" r:id="rId38"/>
    <p:sldId id="338" r:id="rId39"/>
    <p:sldId id="339" r:id="rId40"/>
    <p:sldId id="340" r:id="rId41"/>
    <p:sldId id="341" r:id="rId42"/>
    <p:sldId id="342" r:id="rId43"/>
    <p:sldId id="294" r:id="rId44"/>
    <p:sldId id="309" r:id="rId45"/>
    <p:sldId id="311" r:id="rId46"/>
    <p:sldId id="312" r:id="rId47"/>
    <p:sldId id="343" r:id="rId48"/>
    <p:sldId id="344" r:id="rId49"/>
    <p:sldId id="345" r:id="rId50"/>
    <p:sldId id="314" r:id="rId51"/>
    <p:sldId id="315" r:id="rId52"/>
    <p:sldId id="323" r:id="rId53"/>
    <p:sldId id="324"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modifyVerifier cryptProviderType="rsaFull" cryptAlgorithmClass="hash" cryptAlgorithmType="typeAny" cryptAlgorithmSid="4" spinCount="50000" saltData="vzVaLLyaxOW2SLqZbrcIbA" hashData="oZ81BT0xNueX29dju7DNbUAb5dU"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92328B8E-7EBD-4D26-9EAB-0FDA13CB7400}" type="datetimeFigureOut">
              <a:rPr lang="ru-RU"/>
              <a:pPr>
                <a:defRPr/>
              </a:pPr>
              <a:t>07.02.2013</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457A1F5C-342A-43B0-B7EA-A621AD297DD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20BD01D7-662F-4D21-AEBB-A2C5E01DFD0C}" type="datetimeFigureOut">
              <a:rPr lang="ru-RU"/>
              <a:pPr>
                <a:defRPr/>
              </a:pPr>
              <a:t>07.02.2013</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0D0744A-6438-417E-B98E-11EBA1900AC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6C2DF6F9-0857-4296-B312-73A6C24A646E}" type="datetimeFigureOut">
              <a:rPr lang="ru-RU"/>
              <a:pPr>
                <a:defRPr/>
              </a:pPr>
              <a:t>07.02.2013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2C32CA-14E8-4F98-A4E2-D1178792FA9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084C9A5B-EAB0-408D-B1D5-65AFE1D03B52}" type="datetimeFigureOut">
              <a:rPr lang="ru-RU"/>
              <a:pPr>
                <a:defRPr/>
              </a:pPr>
              <a:t>07.02.2013</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FD62AEE0-5ED4-4DD9-984C-AA3D90737D2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E7F72574-520F-498B-90E0-6969D3EE0CF8}" type="datetimeFigureOut">
              <a:rPr lang="ru-RU"/>
              <a:pPr>
                <a:defRPr/>
              </a:pPr>
              <a:t>07.02.2013</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5E6C9DEB-D8EA-4E22-837C-638066EAA88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46B3A0DE-ADE1-4D85-B7AB-CF2D6368F897}" type="datetimeFigureOut">
              <a:rPr lang="ru-RU"/>
              <a:pPr>
                <a:defRPr/>
              </a:pPr>
              <a:t>07.02.2013</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B8E1695-A560-48D0-BBA5-740F0E466D1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2F25539F-81E0-4247-B5E6-2964453F5723}" type="datetimeFigureOut">
              <a:rPr lang="ru-RU"/>
              <a:pPr>
                <a:defRPr/>
              </a:pPr>
              <a:t>07.02.2013</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9BCDE4D8-6981-4401-864C-C4EF5F4FF55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D8245D6C-B864-4D49-959C-EC29A575E574}" type="datetimeFigureOut">
              <a:rPr lang="ru-RU"/>
              <a:pPr>
                <a:defRPr/>
              </a:pPr>
              <a:t>07.02.2013</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1C687F3-5AB5-45AF-B3FF-770A5C20B73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25D27B89-5460-4EC2-B690-219A837D4336}" type="datetimeFigureOut">
              <a:rPr lang="ru-RU"/>
              <a:pPr>
                <a:defRPr/>
              </a:pPr>
              <a:t>07.02.2013</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1FFE539E-778B-401C-9642-F7C3C70711D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764316CF-B3AA-479E-BADB-33A496B035E0}" type="datetimeFigureOut">
              <a:rPr lang="ru-RU"/>
              <a:pPr>
                <a:defRPr/>
              </a:pPr>
              <a:t>07.02.2013</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22E49258-C8F0-4D12-A4D2-274BB540ED4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3E693208-1A6F-4408-9C18-D4E5349D666F}" type="datetimeFigureOut">
              <a:rPr lang="ru-RU"/>
              <a:pPr>
                <a:defRPr/>
              </a:pPr>
              <a:t>07.02.2013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4DABCD71-047C-4A85-BA27-7234186A153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F5785D61-FA10-44DA-A5E5-CF36AECE5616}" type="datetimeFigureOut">
              <a:rPr lang="ru-RU"/>
              <a:pPr>
                <a:defRPr/>
              </a:pPr>
              <a:t>07.02.2013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0E231648-4B19-4EDA-B313-06D3B892E0DF}"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1" r:id="rId4"/>
    <p:sldLayoutId id="2147483687" r:id="rId5"/>
    <p:sldLayoutId id="2147483682" r:id="rId6"/>
    <p:sldLayoutId id="2147483688" r:id="rId7"/>
    <p:sldLayoutId id="2147483689" r:id="rId8"/>
    <p:sldLayoutId id="2147483690" r:id="rId9"/>
    <p:sldLayoutId id="2147483683" r:id="rId10"/>
    <p:sldLayoutId id="2147483691" r:id="rId11"/>
  </p:sldLayoutIdLst>
  <p:transition>
    <p:dissolve/>
  </p:transition>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18.xml"/><Relationship Id="rId7" Type="http://schemas.openxmlformats.org/officeDocument/2006/relationships/slide" Target="slide32.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3.xml"/><Relationship Id="rId10" Type="http://schemas.openxmlformats.org/officeDocument/2006/relationships/image" Target="../media/image17.jpeg"/><Relationship Id="rId4" Type="http://schemas.openxmlformats.org/officeDocument/2006/relationships/slide" Target="slide22.xml"/><Relationship Id="rId9" Type="http://schemas.openxmlformats.org/officeDocument/2006/relationships/slide" Target="slide5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12.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3538" y="1851834"/>
            <a:ext cx="8000751" cy="1104880"/>
          </a:xfrm>
        </p:spPr>
        <p:txBody>
          <a:bodyPr>
            <a:noAutofit/>
          </a:bodyPr>
          <a:lstStyle/>
          <a:p>
            <a:pPr algn="ctr" fontAlgn="auto">
              <a:spcAft>
                <a:spcPts val="0"/>
              </a:spcAft>
              <a:defRPr/>
            </a:pPr>
            <a:r>
              <a:rPr lang="ru-RU" sz="5400" dirty="0" smtClean="0"/>
              <a:t/>
            </a:r>
            <a:br>
              <a:rPr lang="ru-RU" sz="5400" dirty="0" smtClean="0"/>
            </a:br>
            <a:r>
              <a:rPr lang="ru-RU" sz="5000" dirty="0" smtClean="0"/>
              <a:t>Виртуальная выставка</a:t>
            </a:r>
            <a:br>
              <a:rPr lang="ru-RU" sz="5000" dirty="0" smtClean="0"/>
            </a:br>
            <a:r>
              <a:rPr lang="ru-RU" sz="5000" dirty="0" smtClean="0"/>
              <a:t> к международному дню музыки </a:t>
            </a:r>
            <a:br>
              <a:rPr lang="ru-RU" sz="5000" dirty="0" smtClean="0"/>
            </a:br>
            <a:r>
              <a:rPr lang="ru-RU" sz="5000" dirty="0" smtClean="0"/>
              <a:t>«есть музыка над нами»</a:t>
            </a:r>
            <a:endParaRPr lang="ru-RU" sz="5000" dirty="0"/>
          </a:p>
        </p:txBody>
      </p:sp>
      <p:sp>
        <p:nvSpPr>
          <p:cNvPr id="3" name="Подзаголовок 2"/>
          <p:cNvSpPr>
            <a:spLocks noGrp="1"/>
          </p:cNvSpPr>
          <p:nvPr>
            <p:ph type="subTitle" idx="1"/>
          </p:nvPr>
        </p:nvSpPr>
        <p:spPr>
          <a:xfrm>
            <a:off x="144463" y="1125538"/>
            <a:ext cx="5722937" cy="1223962"/>
          </a:xfrm>
        </p:spPr>
        <p:txBody>
          <a:bodyPr>
            <a:normAutofit/>
          </a:bodyPr>
          <a:lstStyle/>
          <a:p>
            <a:pPr>
              <a:lnSpc>
                <a:spcPct val="90000"/>
              </a:lnSpc>
            </a:pPr>
            <a:r>
              <a:rPr lang="ru-RU" smtClean="0">
                <a:solidFill>
                  <a:srgbClr val="443329"/>
                </a:solidFill>
                <a:latin typeface="Arial" pitchFamily="34" charset="0"/>
              </a:rPr>
              <a:t>Центральная городская библиотека</a:t>
            </a:r>
          </a:p>
          <a:p>
            <a:pPr>
              <a:lnSpc>
                <a:spcPct val="90000"/>
              </a:lnSpc>
            </a:pPr>
            <a:r>
              <a:rPr lang="ru-RU" smtClean="0">
                <a:solidFill>
                  <a:srgbClr val="443329"/>
                </a:solidFill>
                <a:latin typeface="Arial" pitchFamily="34" charset="0"/>
              </a:rPr>
              <a:t>им. Л.Н. Толстого</a:t>
            </a:r>
          </a:p>
          <a:p>
            <a:pPr>
              <a:lnSpc>
                <a:spcPct val="90000"/>
              </a:lnSpc>
            </a:pPr>
            <a:r>
              <a:rPr lang="ru-RU" smtClean="0">
                <a:solidFill>
                  <a:srgbClr val="443329"/>
                </a:solidFill>
                <a:latin typeface="Arial" pitchFamily="34" charset="0"/>
              </a:rPr>
              <a:t>Музыкальный абонемент </a:t>
            </a:r>
          </a:p>
        </p:txBody>
      </p:sp>
      <p:pic>
        <p:nvPicPr>
          <p:cNvPr id="13315" name="Рисунок 4" descr="catАs.jpg"/>
          <p:cNvPicPr>
            <a:picLocks noChangeAspect="1"/>
          </p:cNvPicPr>
          <p:nvPr/>
        </p:nvPicPr>
        <p:blipFill>
          <a:blip r:embed="rId2" cstate="screen"/>
          <a:srcRect/>
          <a:stretch>
            <a:fillRect/>
          </a:stretch>
        </p:blipFill>
        <p:spPr bwMode="auto">
          <a:xfrm>
            <a:off x="5795963" y="260350"/>
            <a:ext cx="3240087" cy="1247775"/>
          </a:xfrm>
          <a:prstGeom prst="rect">
            <a:avLst/>
          </a:prstGeom>
          <a:noFill/>
          <a:ln w="9525">
            <a:noFill/>
            <a:miter lim="800000"/>
            <a:headEnd/>
            <a:tailEnd/>
          </a:ln>
        </p:spPr>
      </p:pic>
      <p:sp>
        <p:nvSpPr>
          <p:cNvPr id="4" name="Подзаголовок 2"/>
          <p:cNvSpPr>
            <a:spLocks/>
          </p:cNvSpPr>
          <p:nvPr/>
        </p:nvSpPr>
        <p:spPr bwMode="auto">
          <a:xfrm>
            <a:off x="146050" y="188913"/>
            <a:ext cx="8458200" cy="863600"/>
          </a:xfrm>
          <a:prstGeom prst="rect">
            <a:avLst/>
          </a:prstGeom>
          <a:noFill/>
          <a:ln w="9525">
            <a:noFill/>
            <a:miter lim="800000"/>
            <a:headEnd/>
            <a:tailEnd/>
          </a:ln>
        </p:spPr>
        <p:txBody>
          <a:bodyPr anchor="b"/>
          <a:lstStyle/>
          <a:p>
            <a:pPr>
              <a:spcBef>
                <a:spcPct val="20000"/>
              </a:spcBef>
              <a:buClr>
                <a:schemeClr val="accent1"/>
              </a:buClr>
              <a:buSzPct val="70000"/>
              <a:buFont typeface="Wingdings 2" pitchFamily="18" charset="2"/>
              <a:buNone/>
            </a:pPr>
            <a:r>
              <a:rPr lang="ru-RU" sz="2400">
                <a:solidFill>
                  <a:srgbClr val="443329"/>
                </a:solidFill>
              </a:rPr>
              <a:t>Муниципальное учреждение культуры </a:t>
            </a:r>
          </a:p>
          <a:p>
            <a:pPr>
              <a:spcBef>
                <a:spcPct val="20000"/>
              </a:spcBef>
              <a:buClr>
                <a:schemeClr val="accent1"/>
              </a:buClr>
              <a:buSzPct val="70000"/>
              <a:buFont typeface="Wingdings 2" pitchFamily="18" charset="2"/>
              <a:buNone/>
            </a:pPr>
            <a:r>
              <a:rPr lang="ru-RU" sz="2400" b="1">
                <a:solidFill>
                  <a:srgbClr val="443329"/>
                </a:solidFill>
              </a:rPr>
              <a:t>«Тульская библиотечная система»</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sz="half" idx="1"/>
          </p:nvPr>
        </p:nvSpPr>
        <p:spPr>
          <a:xfrm>
            <a:off x="214313" y="214313"/>
            <a:ext cx="5643562" cy="4652962"/>
          </a:xfrm>
        </p:spPr>
        <p:txBody>
          <a:bodyPr/>
          <a:lstStyle/>
          <a:p>
            <a:pPr algn="ctr">
              <a:buFont typeface="Wingdings 2" pitchFamily="18" charset="2"/>
              <a:buNone/>
            </a:pPr>
            <a:r>
              <a:rPr lang="ru-RU" smtClean="0"/>
              <a:t>		</a:t>
            </a:r>
            <a:r>
              <a:rPr lang="ru-RU" smtClean="0">
                <a:latin typeface="Arial" pitchFamily="34" charset="0"/>
              </a:rPr>
              <a:t>Музыка... сложно представить существование человечества без нее. Так же думали и древние люди, вывод этот можно сделать на основании найденных в Африке в древних пещерах наскальных изображений людей с  музыкальными инструментами в руках.</a:t>
            </a:r>
          </a:p>
          <a:p>
            <a:pPr algn="ctr">
              <a:buFont typeface="Wingdings 2" pitchFamily="18" charset="2"/>
              <a:buNone/>
            </a:pPr>
            <a:r>
              <a:rPr lang="ru-RU" smtClean="0">
                <a:latin typeface="Arial" pitchFamily="34" charset="0"/>
              </a:rPr>
              <a:t>   Даже в те далекие времена музыкальные звуки скрашивали существование человека. </a:t>
            </a:r>
          </a:p>
        </p:txBody>
      </p:sp>
      <p:pic>
        <p:nvPicPr>
          <p:cNvPr id="4" name="Рисунок 3" descr="bc7d3b11761f.jpg"/>
          <p:cNvPicPr>
            <a:picLocks noChangeAspect="1"/>
          </p:cNvPicPr>
          <p:nvPr/>
        </p:nvPicPr>
        <p:blipFill>
          <a:blip r:embed="rId2"/>
          <a:stretch>
            <a:fillRect/>
          </a:stretch>
        </p:blipFill>
        <p:spPr>
          <a:xfrm>
            <a:off x="5786446" y="4143380"/>
            <a:ext cx="3084198" cy="19822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repro_prehistoric_1.png"/>
          <p:cNvPicPr>
            <a:picLocks noChangeAspect="1"/>
          </p:cNvPicPr>
          <p:nvPr/>
        </p:nvPicPr>
        <p:blipFill>
          <a:blip r:embed="rId3"/>
          <a:stretch>
            <a:fillRect/>
          </a:stretch>
        </p:blipFill>
        <p:spPr>
          <a:xfrm>
            <a:off x="6286512" y="1428736"/>
            <a:ext cx="2071702" cy="20097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320675" y="3173413"/>
            <a:ext cx="9501188" cy="4000500"/>
          </a:xfrm>
        </p:spPr>
        <p:txBody>
          <a:bodyPr/>
          <a:lstStyle/>
          <a:p>
            <a:pPr algn="ctr">
              <a:buFont typeface="Wingdings 2" pitchFamily="18" charset="2"/>
              <a:buNone/>
            </a:pPr>
            <a:r>
              <a:rPr lang="ru-RU" sz="2000" smtClean="0"/>
              <a:t>	</a:t>
            </a:r>
            <a:r>
              <a:rPr lang="ru-RU" sz="2000" b="1" smtClean="0">
                <a:latin typeface="Arial" pitchFamily="34" charset="0"/>
              </a:rPr>
              <a:t>Дом Музыки в Москве</a:t>
            </a:r>
          </a:p>
          <a:p>
            <a:pPr algn="just">
              <a:buFont typeface="Wingdings 2" pitchFamily="18" charset="2"/>
              <a:buNone/>
            </a:pPr>
            <a:r>
              <a:rPr lang="ru-RU" sz="2000" smtClean="0">
                <a:latin typeface="Arial" pitchFamily="34" charset="0"/>
              </a:rPr>
              <a:t>		И сейчас музыка помогает жить человеку, она обладает магической силой, затрагивающей самые тонкие струны человеческой души</a:t>
            </a:r>
            <a:r>
              <a:rPr lang="ru-RU" sz="2000" b="1" smtClean="0">
                <a:latin typeface="Arial" pitchFamily="34" charset="0"/>
              </a:rPr>
              <a:t>, </a:t>
            </a:r>
            <a:r>
              <a:rPr lang="ru-RU" sz="2000" smtClean="0">
                <a:latin typeface="Arial" pitchFamily="34" charset="0"/>
              </a:rPr>
              <a:t>помогает познать себя</a:t>
            </a:r>
            <a:r>
              <a:rPr lang="ru-RU" sz="2000" b="1" smtClean="0">
                <a:latin typeface="Arial" pitchFamily="34" charset="0"/>
              </a:rPr>
              <a:t>. </a:t>
            </a:r>
            <a:endParaRPr lang="ru-RU" sz="2000" smtClean="0">
              <a:latin typeface="Arial" pitchFamily="34" charset="0"/>
            </a:endParaRPr>
          </a:p>
          <a:p>
            <a:pPr algn="just">
              <a:buFont typeface="Wingdings 2" pitchFamily="18" charset="2"/>
              <a:buNone/>
            </a:pPr>
            <a:r>
              <a:rPr lang="ru-RU" sz="2000" smtClean="0">
                <a:latin typeface="Arial" pitchFamily="34" charset="0"/>
              </a:rPr>
              <a:t>            Музыка является частью культуры и находится под влиянием всех остальных ее аспектов. Каждый из нас имеет свои любимые мелодии, заставляющие нас плакать и радоваться, позволяющие задуматься о смысле жизни. Греческие философы считали даже, что музыка способна формировать характер человека.</a:t>
            </a:r>
          </a:p>
          <a:p>
            <a:pPr algn="just">
              <a:buFont typeface="Wingdings 2" pitchFamily="18" charset="2"/>
              <a:buNone/>
            </a:pPr>
            <a:r>
              <a:rPr lang="ru-RU" sz="2000" smtClean="0">
                <a:latin typeface="Arial" pitchFamily="34" charset="0"/>
              </a:rPr>
              <a:t>		Музыка не стареет, она будет жить столько, сколько будет существовать человек. </a:t>
            </a:r>
          </a:p>
          <a:p>
            <a:endParaRPr lang="ru-RU" smtClean="0">
              <a:latin typeface="Arial" pitchFamily="34" charset="0"/>
            </a:endParaRPr>
          </a:p>
        </p:txBody>
      </p:sp>
      <p:pic>
        <p:nvPicPr>
          <p:cNvPr id="4" name="Рисунок 3" descr="0_1ae77_d1c0401_XL.jpg"/>
          <p:cNvPicPr>
            <a:picLocks noChangeAspect="1"/>
          </p:cNvPicPr>
          <p:nvPr/>
        </p:nvPicPr>
        <p:blipFill>
          <a:blip r:embed="rId2"/>
          <a:stretch>
            <a:fillRect/>
          </a:stretch>
        </p:blipFill>
        <p:spPr>
          <a:xfrm>
            <a:off x="1000100" y="119037"/>
            <a:ext cx="7215238" cy="29571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lstStyle/>
          <a:p>
            <a:pPr algn="ctr" fontAlgn="auto">
              <a:spcAft>
                <a:spcPts val="0"/>
              </a:spcAft>
              <a:defRPr/>
            </a:pPr>
            <a:r>
              <a:rPr lang="ru-RU" sz="4000" dirty="0" smtClean="0"/>
              <a:t>НОВЫЕ ПОСТУПЛЕНИЯ</a:t>
            </a:r>
            <a:endParaRPr lang="ru-RU" sz="4000" dirty="0"/>
          </a:p>
        </p:txBody>
      </p:sp>
      <p:sp>
        <p:nvSpPr>
          <p:cNvPr id="24578" name="Содержимое 2"/>
          <p:cNvSpPr>
            <a:spLocks noGrp="1"/>
          </p:cNvSpPr>
          <p:nvPr>
            <p:ph idx="1"/>
          </p:nvPr>
        </p:nvSpPr>
        <p:spPr>
          <a:xfrm>
            <a:off x="0" y="1000125"/>
            <a:ext cx="8972550" cy="5857875"/>
          </a:xfrm>
        </p:spPr>
        <p:txBody>
          <a:bodyPr/>
          <a:lstStyle/>
          <a:p>
            <a:pPr algn="ctr">
              <a:buFont typeface="Wingdings 2" pitchFamily="18" charset="2"/>
              <a:buNone/>
            </a:pPr>
            <a:r>
              <a:rPr lang="ru-RU" smtClean="0"/>
              <a:t>		</a:t>
            </a:r>
            <a:r>
              <a:rPr lang="ru-RU" sz="2400" smtClean="0">
                <a:latin typeface="Arial" pitchFamily="34" charset="0"/>
              </a:rPr>
              <a:t>Значимые поступления последних лет, представленные на выставке, раскрывают фонд музыкального абонемента. Надеемся, наша выставка будет интересна широкому кругу музыкантов-профессионалов и просто любителям музыки.</a:t>
            </a:r>
          </a:p>
          <a:p>
            <a:pPr>
              <a:buFont typeface="Wingdings 2" pitchFamily="18" charset="2"/>
              <a:buNone/>
            </a:pPr>
            <a:endParaRPr lang="ru-RU" smtClean="0">
              <a:latin typeface="Arial" pitchFamily="34" charset="0"/>
            </a:endParaRPr>
          </a:p>
          <a:p>
            <a:pPr>
              <a:buFont typeface="Wingdings 2" pitchFamily="18" charset="2"/>
              <a:buNone/>
            </a:pPr>
            <a:endParaRPr lang="ru-RU"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endParaRPr lang="ru-RU" sz="1400" smtClean="0">
              <a:latin typeface="Arial" pitchFamily="34" charset="0"/>
            </a:endParaRPr>
          </a:p>
          <a:p>
            <a:pPr algn="ctr">
              <a:buFont typeface="Wingdings 2" pitchFamily="18" charset="2"/>
              <a:buNone/>
            </a:pPr>
            <a:r>
              <a:rPr lang="ru-RU" sz="1400" smtClean="0">
                <a:latin typeface="Arial" pitchFamily="34" charset="0"/>
              </a:rPr>
              <a:t>Большой зал Московской консерватории - один из самых известных концертных залов мира</a:t>
            </a:r>
          </a:p>
        </p:txBody>
      </p:sp>
      <p:pic>
        <p:nvPicPr>
          <p:cNvPr id="4" name="Рисунок 3" descr="70564868_big_003.jpg"/>
          <p:cNvPicPr>
            <a:picLocks noChangeAspect="1"/>
          </p:cNvPicPr>
          <p:nvPr/>
        </p:nvPicPr>
        <p:blipFill>
          <a:blip r:embed="rId2"/>
          <a:stretch>
            <a:fillRect/>
          </a:stretch>
        </p:blipFill>
        <p:spPr>
          <a:xfrm>
            <a:off x="1714480" y="3286124"/>
            <a:ext cx="5786478" cy="3057546"/>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214438"/>
            <a:ext cx="8686800" cy="5008562"/>
          </a:xfrm>
        </p:spPr>
        <p:txBody>
          <a:bodyPr>
            <a:normAutofit/>
          </a:bodyPr>
          <a:lstStyle/>
          <a:p>
            <a:pPr>
              <a:lnSpc>
                <a:spcPct val="80000"/>
              </a:lnSpc>
              <a:buFont typeface="Wingdings 2" pitchFamily="18" charset="2"/>
              <a:buNone/>
            </a:pPr>
            <a:r>
              <a:rPr lang="ru-RU" sz="2500" b="1" i="1" smtClean="0">
                <a:latin typeface="Arial" pitchFamily="34" charset="0"/>
              </a:rPr>
              <a:t>1. </a:t>
            </a:r>
            <a:r>
              <a:rPr lang="ru-RU" sz="2500" b="1" i="1" smtClean="0">
                <a:latin typeface="Arial" pitchFamily="34" charset="0"/>
                <a:hlinkClick r:id="rId2" action="ppaction://hlinksldjump"/>
              </a:rPr>
              <a:t>Справочная литература</a:t>
            </a:r>
            <a:endParaRPr lang="ru-RU" sz="2500" b="1" i="1" smtClean="0">
              <a:latin typeface="Arial" pitchFamily="34" charset="0"/>
            </a:endParaRPr>
          </a:p>
          <a:p>
            <a:pPr>
              <a:lnSpc>
                <a:spcPct val="80000"/>
              </a:lnSpc>
              <a:buFont typeface="Wingdings 2" pitchFamily="18" charset="2"/>
              <a:buNone/>
            </a:pPr>
            <a:r>
              <a:rPr lang="ru-RU" sz="2500" b="1" i="1" smtClean="0">
                <a:latin typeface="Arial" pitchFamily="34" charset="0"/>
              </a:rPr>
              <a:t>2. </a:t>
            </a:r>
            <a:r>
              <a:rPr lang="ru-RU" sz="2500" b="1" i="1" smtClean="0">
                <a:latin typeface="Arial" pitchFamily="34" charset="0"/>
                <a:hlinkClick r:id="rId3" action="ppaction://hlinksldjump"/>
              </a:rPr>
              <a:t>Учебная литература</a:t>
            </a:r>
            <a:endParaRPr lang="ru-RU" sz="2500" b="1" i="1" smtClean="0">
              <a:latin typeface="Arial" pitchFamily="34" charset="0"/>
            </a:endParaRPr>
          </a:p>
          <a:p>
            <a:pPr>
              <a:lnSpc>
                <a:spcPct val="80000"/>
              </a:lnSpc>
              <a:buFont typeface="Wingdings 2" pitchFamily="18" charset="2"/>
              <a:buNone/>
            </a:pPr>
            <a:r>
              <a:rPr lang="ru-RU" sz="2500" b="1" i="1" smtClean="0">
                <a:latin typeface="Arial" pitchFamily="34" charset="0"/>
              </a:rPr>
              <a:t>3. </a:t>
            </a:r>
            <a:r>
              <a:rPr lang="ru-RU" sz="2500" b="1" i="1" smtClean="0">
                <a:latin typeface="Arial" pitchFamily="34" charset="0"/>
                <a:hlinkClick r:id="rId4" action="ppaction://hlinksldjump"/>
              </a:rPr>
              <a:t>Музыкальная психология</a:t>
            </a:r>
            <a:endParaRPr lang="ru-RU" sz="2500" b="1" i="1" smtClean="0">
              <a:latin typeface="Arial" pitchFamily="34" charset="0"/>
            </a:endParaRPr>
          </a:p>
          <a:p>
            <a:pPr>
              <a:lnSpc>
                <a:spcPct val="80000"/>
              </a:lnSpc>
              <a:buFont typeface="Wingdings 2" pitchFamily="18" charset="2"/>
              <a:buNone/>
            </a:pPr>
            <a:r>
              <a:rPr lang="ru-RU" sz="2500" b="1" i="1" smtClean="0">
                <a:latin typeface="Arial" pitchFamily="34" charset="0"/>
              </a:rPr>
              <a:t>4. </a:t>
            </a:r>
            <a:r>
              <a:rPr lang="ru-RU" sz="2500" b="1" i="1" smtClean="0">
                <a:latin typeface="Arial" pitchFamily="34" charset="0"/>
                <a:hlinkClick r:id="rId5" action="ppaction://hlinksldjump"/>
              </a:rPr>
              <a:t>Книги о музыке и  музыкантах</a:t>
            </a:r>
            <a:endParaRPr lang="ru-RU" sz="2500" b="1" i="1" smtClean="0">
              <a:latin typeface="Arial" pitchFamily="34" charset="0"/>
            </a:endParaRPr>
          </a:p>
          <a:p>
            <a:pPr>
              <a:lnSpc>
                <a:spcPct val="80000"/>
              </a:lnSpc>
              <a:buFont typeface="Wingdings 2" pitchFamily="18" charset="2"/>
              <a:buNone/>
            </a:pPr>
            <a:r>
              <a:rPr lang="ru-RU" sz="2500" b="1" i="1" smtClean="0">
                <a:latin typeface="Arial" pitchFamily="34" charset="0"/>
              </a:rPr>
              <a:t>5. </a:t>
            </a:r>
            <a:r>
              <a:rPr lang="ru-RU" sz="2500" b="1" i="1" smtClean="0">
                <a:latin typeface="Arial" pitchFamily="34" charset="0"/>
                <a:hlinkClick r:id="rId6" action="ppaction://hlinksldjump"/>
              </a:rPr>
              <a:t>Детская книга</a:t>
            </a:r>
            <a:endParaRPr lang="ru-RU" sz="2500" b="1" i="1" smtClean="0">
              <a:latin typeface="Arial" pitchFamily="34" charset="0"/>
            </a:endParaRPr>
          </a:p>
          <a:p>
            <a:pPr>
              <a:lnSpc>
                <a:spcPct val="80000"/>
              </a:lnSpc>
              <a:buFont typeface="Wingdings 2" pitchFamily="18" charset="2"/>
              <a:buNone/>
            </a:pPr>
            <a:r>
              <a:rPr lang="ru-RU" sz="2500" b="1" i="1" smtClean="0">
                <a:latin typeface="Arial" pitchFamily="34" charset="0"/>
              </a:rPr>
              <a:t>6. </a:t>
            </a:r>
            <a:r>
              <a:rPr lang="ru-RU" sz="2500" b="1" i="1" smtClean="0">
                <a:latin typeface="Arial" pitchFamily="34" charset="0"/>
                <a:hlinkClick r:id="rId7" action="ppaction://hlinksldjump"/>
              </a:rPr>
              <a:t>Нотные издания:</a:t>
            </a:r>
            <a:endParaRPr lang="ru-RU" sz="2500" b="1" i="1" smtClean="0">
              <a:latin typeface="Arial" pitchFamily="34" charset="0"/>
            </a:endParaRPr>
          </a:p>
          <a:p>
            <a:pPr>
              <a:lnSpc>
                <a:spcPct val="80000"/>
              </a:lnSpc>
              <a:buFont typeface="Wingdings 2" pitchFamily="18" charset="2"/>
              <a:buNone/>
            </a:pPr>
            <a:r>
              <a:rPr lang="ru-RU" sz="2500" b="1" i="1" smtClean="0">
                <a:latin typeface="Arial" pitchFamily="34" charset="0"/>
              </a:rPr>
              <a:t>          </a:t>
            </a:r>
            <a:r>
              <a:rPr lang="ru-RU" sz="2000" b="1" i="1" smtClean="0">
                <a:latin typeface="Arial" pitchFamily="34" charset="0"/>
              </a:rPr>
              <a:t>- фортепиано</a:t>
            </a:r>
          </a:p>
          <a:p>
            <a:pPr>
              <a:lnSpc>
                <a:spcPct val="80000"/>
              </a:lnSpc>
              <a:buFont typeface="Wingdings 2" pitchFamily="18" charset="2"/>
              <a:buNone/>
            </a:pPr>
            <a:r>
              <a:rPr lang="ru-RU" sz="2000" b="1" i="1" smtClean="0">
                <a:latin typeface="Arial" pitchFamily="34" charset="0"/>
              </a:rPr>
              <a:t>             - баян, аккордеон</a:t>
            </a:r>
          </a:p>
          <a:p>
            <a:pPr>
              <a:lnSpc>
                <a:spcPct val="80000"/>
              </a:lnSpc>
              <a:buFont typeface="Wingdings 2" pitchFamily="18" charset="2"/>
              <a:buNone/>
            </a:pPr>
            <a:r>
              <a:rPr lang="ru-RU" sz="2000" b="1" i="1" smtClean="0">
                <a:latin typeface="Arial" pitchFamily="34" charset="0"/>
              </a:rPr>
              <a:t>             - скрипка</a:t>
            </a:r>
          </a:p>
          <a:p>
            <a:pPr>
              <a:lnSpc>
                <a:spcPct val="80000"/>
              </a:lnSpc>
              <a:buFont typeface="Wingdings 2" pitchFamily="18" charset="2"/>
              <a:buNone/>
            </a:pPr>
            <a:r>
              <a:rPr lang="ru-RU" sz="2000" b="1" i="1" smtClean="0">
                <a:latin typeface="Arial" pitchFamily="34" charset="0"/>
              </a:rPr>
              <a:t>             - гитара</a:t>
            </a:r>
          </a:p>
          <a:p>
            <a:pPr>
              <a:lnSpc>
                <a:spcPct val="80000"/>
              </a:lnSpc>
              <a:buFont typeface="Wingdings 2" pitchFamily="18" charset="2"/>
              <a:buNone/>
            </a:pPr>
            <a:r>
              <a:rPr lang="ru-RU" sz="2000" b="1" i="1" smtClean="0">
                <a:latin typeface="Arial" pitchFamily="34" charset="0"/>
              </a:rPr>
              <a:t>             - вокальная музыка</a:t>
            </a:r>
          </a:p>
          <a:p>
            <a:pPr>
              <a:lnSpc>
                <a:spcPct val="80000"/>
              </a:lnSpc>
              <a:buFont typeface="Wingdings 2" pitchFamily="18" charset="2"/>
              <a:buNone/>
            </a:pPr>
            <a:r>
              <a:rPr lang="ru-RU" sz="2500" b="1" i="1" smtClean="0">
                <a:latin typeface="Arial" pitchFamily="34" charset="0"/>
              </a:rPr>
              <a:t>7. </a:t>
            </a:r>
            <a:r>
              <a:rPr lang="ru-RU" sz="2500" b="1" i="1" smtClean="0">
                <a:latin typeface="Arial" pitchFamily="34" charset="0"/>
                <a:hlinkClick r:id="rId8" action="ppaction://hlinksldjump"/>
              </a:rPr>
              <a:t>Электронные издания</a:t>
            </a:r>
            <a:endParaRPr lang="ru-RU" sz="2500" b="1" i="1" smtClean="0">
              <a:latin typeface="Arial" pitchFamily="34" charset="0"/>
            </a:endParaRPr>
          </a:p>
          <a:p>
            <a:pPr>
              <a:lnSpc>
                <a:spcPct val="80000"/>
              </a:lnSpc>
              <a:buFont typeface="Wingdings 2" pitchFamily="18" charset="2"/>
              <a:buNone/>
            </a:pPr>
            <a:r>
              <a:rPr lang="ru-RU" sz="2500" b="1" i="1" smtClean="0">
                <a:latin typeface="Arial" pitchFamily="34" charset="0"/>
              </a:rPr>
              <a:t>8. </a:t>
            </a:r>
            <a:r>
              <a:rPr lang="ru-RU" sz="2500" b="1" i="1" smtClean="0">
                <a:latin typeface="Arial" pitchFamily="34" charset="0"/>
                <a:hlinkClick r:id="rId9" action="ppaction://hlinksldjump"/>
              </a:rPr>
              <a:t>Периодические издания</a:t>
            </a:r>
            <a:endParaRPr lang="ru-RU" sz="2500" b="1" i="1" smtClean="0">
              <a:latin typeface="Arial" pitchFamily="34" charset="0"/>
            </a:endParaRPr>
          </a:p>
          <a:p>
            <a:pPr>
              <a:lnSpc>
                <a:spcPct val="80000"/>
              </a:lnSpc>
              <a:buFont typeface="Wingdings 2" pitchFamily="18" charset="2"/>
              <a:buNone/>
            </a:pPr>
            <a:endParaRPr lang="ru-RU" sz="2500" smtClean="0">
              <a:latin typeface="Arial" pitchFamily="34" charset="0"/>
            </a:endParaRPr>
          </a:p>
        </p:txBody>
      </p:sp>
      <p:pic>
        <p:nvPicPr>
          <p:cNvPr id="5" name="Рисунок 4" descr="0_60fbe_20a18486_XL.jpeg"/>
          <p:cNvPicPr>
            <a:picLocks noChangeAspect="1"/>
          </p:cNvPicPr>
          <p:nvPr/>
        </p:nvPicPr>
        <p:blipFill>
          <a:blip r:embed="rId10"/>
          <a:srcRect/>
          <a:stretch>
            <a:fillRect/>
          </a:stretch>
        </p:blipFill>
        <p:spPr bwMode="auto">
          <a:xfrm>
            <a:off x="5715000" y="-5143500"/>
            <a:ext cx="6858000" cy="1214437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lstStyle/>
          <a:p>
            <a:pPr algn="ctr" fontAlgn="auto">
              <a:spcAft>
                <a:spcPts val="0"/>
              </a:spcAft>
              <a:defRPr/>
            </a:pPr>
            <a:r>
              <a:rPr lang="ru-RU" sz="4000" dirty="0" smtClean="0"/>
              <a:t>Справочная литература</a:t>
            </a:r>
            <a:endParaRPr lang="ru-RU" sz="4000" dirty="0"/>
          </a:p>
        </p:txBody>
      </p:sp>
      <p:sp>
        <p:nvSpPr>
          <p:cNvPr id="26626" name="Содержимое 2"/>
          <p:cNvSpPr>
            <a:spLocks noGrp="1"/>
          </p:cNvSpPr>
          <p:nvPr>
            <p:ph idx="1"/>
          </p:nvPr>
        </p:nvSpPr>
        <p:spPr>
          <a:xfrm>
            <a:off x="1500188" y="1214438"/>
            <a:ext cx="7491412" cy="5643562"/>
          </a:xfrm>
        </p:spPr>
        <p:txBody>
          <a:bodyPr/>
          <a:lstStyle/>
          <a:p>
            <a:pPr>
              <a:buFont typeface="Wingdings 2" pitchFamily="18" charset="2"/>
              <a:buNone/>
            </a:pPr>
            <a:r>
              <a:rPr lang="ru-RU" sz="1400" b="1" smtClean="0">
                <a:latin typeface="Times New Roman" pitchFamily="18" charset="0"/>
                <a:cs typeface="Times New Roman" pitchFamily="18" charset="0"/>
              </a:rPr>
              <a:t>	Алекесеев, А. Кто есть кто в российской рок-музыке : энциклопедия / А.Алексеева, И.Беляев, В.Должанский. – М.: АСТ. Астрель: Транзит – книга, 2006. – 560 с.: ил.</a:t>
            </a:r>
          </a:p>
          <a:p>
            <a:pPr algn="just">
              <a:buFont typeface="Wingdings 2" pitchFamily="18" charset="2"/>
              <a:buNone/>
            </a:pPr>
            <a:r>
              <a:rPr lang="ru-RU" sz="1400" smtClean="0">
                <a:latin typeface="Times New Roman" pitchFamily="18" charset="0"/>
                <a:cs typeface="Times New Roman" pitchFamily="18" charset="0"/>
              </a:rPr>
              <a:t>		Перед вами третье, дополненное и расширенное издание Всероссийской рок-энциклопедии. Охватывает период с 1963 по 2005 год, освещает всю историю российского рока. </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Боффи, Гвидо. Большая энциклопедия музыки / Г.Боффи: пер. с итал. – М.: АСТ.: Астрель, 2006. – 413 с.</a:t>
            </a:r>
          </a:p>
          <a:p>
            <a:pPr algn="just">
              <a:buFont typeface="Wingdings 2" pitchFamily="18" charset="2"/>
              <a:buNone/>
            </a:pPr>
            <a:r>
              <a:rPr lang="ru-RU" sz="1400" smtClean="0">
                <a:latin typeface="Times New Roman" pitchFamily="18" charset="0"/>
                <a:cs typeface="Times New Roman" pitchFamily="18" charset="0"/>
              </a:rPr>
              <a:t>		В книге рассказывается об истории музыки о различных ее периодах развития, о судьбах ее творцов-композиторов. Наряду с классической музыкой определенное место уделяется так же джазу - одному из основных музыкальных направлений 20 века. В ней содержится информация технического характера, а так же исторические и биографические сведения.</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Музыка: большой энциклопедический словарь / гл. ред. Г.В.Кельдш. – М.: НИ «Большая российская энциклопедия», 1998. – 672 с.: ил.</a:t>
            </a:r>
          </a:p>
          <a:p>
            <a:pPr algn="just">
              <a:buFont typeface="Wingdings 2" pitchFamily="18" charset="2"/>
              <a:buNone/>
            </a:pPr>
            <a:r>
              <a:rPr lang="ru-RU" sz="1400" smtClean="0">
                <a:latin typeface="Times New Roman" pitchFamily="18" charset="0"/>
                <a:cs typeface="Times New Roman" pitchFamily="18" charset="0"/>
              </a:rPr>
              <a:t>		Издание, рассчитанное как на специалистов, так и на широкие круги любителей музыкального искусства. Его основная задача – ознакомить читателей с многочисленными и разнообразными явлениями  музыкальной культуры мира, с крупнейшими представителями отечественного и зарубежного искусства, с терминологией  и наиболее употребительными понятиями теории и историей музыки. Словарь содержит свыше 8 тыс. статей различного характера – от больших обзоров до кратких справок.</a:t>
            </a:r>
          </a:p>
        </p:txBody>
      </p:sp>
      <p:pic>
        <p:nvPicPr>
          <p:cNvPr id="4" name="Рисунок 3" descr="04.jpg"/>
          <p:cNvPicPr>
            <a:picLocks noChangeAspect="1"/>
          </p:cNvPicPr>
          <p:nvPr/>
        </p:nvPicPr>
        <p:blipFill>
          <a:blip r:embed="rId2" cstate="screen"/>
          <a:stretch>
            <a:fillRect/>
          </a:stretch>
        </p:blipFill>
        <p:spPr>
          <a:xfrm>
            <a:off x="357188" y="1143000"/>
            <a:ext cx="1071562" cy="1530350"/>
          </a:xfrm>
          <a:prstGeom prst="rect">
            <a:avLst/>
          </a:prstGeom>
          <a:ln>
            <a:noFill/>
          </a:ln>
          <a:effectLst>
            <a:outerShdw blurRad="292100" dist="139700" dir="2700000" algn="tl" rotWithShape="0">
              <a:srgbClr val="333333">
                <a:alpha val="65000"/>
              </a:srgbClr>
            </a:outerShdw>
          </a:effectLst>
        </p:spPr>
      </p:pic>
      <p:pic>
        <p:nvPicPr>
          <p:cNvPr id="5" name="Рисунок 4" descr="05.jpg"/>
          <p:cNvPicPr>
            <a:picLocks noChangeAspect="1"/>
          </p:cNvPicPr>
          <p:nvPr/>
        </p:nvPicPr>
        <p:blipFill>
          <a:blip r:embed="rId3" cstate="screen"/>
          <a:stretch>
            <a:fillRect/>
          </a:stretch>
        </p:blipFill>
        <p:spPr>
          <a:xfrm>
            <a:off x="357188" y="2928938"/>
            <a:ext cx="1100137" cy="1571625"/>
          </a:xfrm>
          <a:prstGeom prst="rect">
            <a:avLst/>
          </a:prstGeom>
          <a:ln>
            <a:noFill/>
          </a:ln>
          <a:effectLst>
            <a:outerShdw blurRad="292100" dist="139700" dir="2700000" algn="tl" rotWithShape="0">
              <a:srgbClr val="333333">
                <a:alpha val="65000"/>
              </a:srgbClr>
            </a:outerShdw>
          </a:effectLst>
        </p:spPr>
      </p:pic>
      <p:pic>
        <p:nvPicPr>
          <p:cNvPr id="6" name="Рисунок 5" descr="02.jpg"/>
          <p:cNvPicPr>
            <a:picLocks noChangeAspect="1"/>
          </p:cNvPicPr>
          <p:nvPr/>
        </p:nvPicPr>
        <p:blipFill>
          <a:blip r:embed="rId4" cstate="screen"/>
          <a:stretch>
            <a:fillRect/>
          </a:stretch>
        </p:blipFill>
        <p:spPr>
          <a:xfrm>
            <a:off x="357188" y="4786313"/>
            <a:ext cx="1077912" cy="15414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1.jpg"/>
          <p:cNvPicPr>
            <a:picLocks noChangeAspect="1"/>
          </p:cNvPicPr>
          <p:nvPr/>
        </p:nvPicPr>
        <p:blipFill>
          <a:blip r:embed="rId2" cstate="screen"/>
          <a:stretch>
            <a:fillRect/>
          </a:stretch>
        </p:blipFill>
        <p:spPr>
          <a:xfrm>
            <a:off x="500063" y="1143000"/>
            <a:ext cx="1600200" cy="2286000"/>
          </a:xfrm>
          <a:prstGeom prst="rect">
            <a:avLst/>
          </a:prstGeom>
          <a:ln>
            <a:noFill/>
          </a:ln>
          <a:effectLst>
            <a:outerShdw blurRad="292100" dist="139700" dir="2700000" algn="tl" rotWithShape="0">
              <a:srgbClr val="333333">
                <a:alpha val="65000"/>
              </a:srgbClr>
            </a:outerShdw>
          </a:effectLst>
        </p:spPr>
      </p:pic>
      <p:sp>
        <p:nvSpPr>
          <p:cNvPr id="27650" name="Содержимое 5"/>
          <p:cNvSpPr>
            <a:spLocks noGrp="1"/>
          </p:cNvSpPr>
          <p:nvPr>
            <p:ph idx="1"/>
          </p:nvPr>
        </p:nvSpPr>
        <p:spPr>
          <a:xfrm>
            <a:off x="2214563" y="1214438"/>
            <a:ext cx="6777037" cy="5097462"/>
          </a:xfrm>
        </p:spPr>
        <p:txBody>
          <a:bodyPr/>
          <a:lstStyle/>
          <a:p>
            <a:pPr>
              <a:buFont typeface="Wingdings 2" pitchFamily="18" charset="2"/>
              <a:buNone/>
            </a:pPr>
            <a:r>
              <a:rPr lang="ru-RU" sz="1400" b="1" smtClean="0"/>
              <a:t>	</a:t>
            </a:r>
            <a:r>
              <a:rPr lang="ru-RU" sz="1400" b="1" smtClean="0">
                <a:latin typeface="Times New Roman" pitchFamily="18" charset="0"/>
                <a:cs typeface="Times New Roman" pitchFamily="18" charset="0"/>
              </a:rPr>
              <a:t>Музыка: энциклопедия. – М.: Олма–Пресс, 2002. – 287 с.: ил</a:t>
            </a:r>
            <a:r>
              <a:rPr lang="ru-RU" sz="1600" b="1" smtClean="0">
                <a:latin typeface="Times New Roman" pitchFamily="18" charset="0"/>
                <a:cs typeface="Times New Roman" pitchFamily="18" charset="0"/>
              </a:rPr>
              <a:t>.</a:t>
            </a:r>
          </a:p>
          <a:p>
            <a:pPr algn="just">
              <a:buFont typeface="Wingdings 2" pitchFamily="18" charset="2"/>
              <a:buNone/>
            </a:pPr>
            <a:r>
              <a:rPr lang="ru-RU" sz="1400" smtClean="0">
                <a:latin typeface="Times New Roman" pitchFamily="18" charset="0"/>
                <a:cs typeface="Times New Roman" pitchFamily="18" charset="0"/>
              </a:rPr>
              <a:t>		Эта энциклопедия включает сведения по видам и жанрам музыки, музыкальным инструментам; в ней освещается творческий путь композиторов и исполнителей, внесших наиболее значительный вклад в развитие музыкальной культуры Европы и Америки. Издание богато иллюстрировано и рассчитано на широкий круг читателей.</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Современная энциклопедия Аванта +. Музыка наших дней / Вед. ред. Д.М.Володихин. – М.: Аванта +, 2002. –  432 с.: ил.</a:t>
            </a:r>
          </a:p>
          <a:p>
            <a:pPr algn="just">
              <a:buFont typeface="Wingdings 2" pitchFamily="18" charset="2"/>
              <a:buNone/>
            </a:pPr>
            <a:r>
              <a:rPr lang="ru-RU" sz="1400" smtClean="0">
                <a:latin typeface="Times New Roman" pitchFamily="18" charset="0"/>
                <a:cs typeface="Times New Roman" pitchFamily="18" charset="0"/>
              </a:rPr>
              <a:t>		В книге представлен мир современной музыки во всем многообразии и направлении, стилей и жанров: фольклор и творчество профессиональных композиторов, этнические мотивы и сложные эффекты электронного звучания. Книга адресована широкому кругу читателей. Авторами являются известные музыканты, историки и публицисты, занимающиеся исследованием современной музыки.</a:t>
            </a:r>
          </a:p>
        </p:txBody>
      </p:sp>
      <p:pic>
        <p:nvPicPr>
          <p:cNvPr id="10" name="Рисунок 9" descr="03.jpg"/>
          <p:cNvPicPr>
            <a:picLocks noChangeAspect="1"/>
          </p:cNvPicPr>
          <p:nvPr/>
        </p:nvPicPr>
        <p:blipFill>
          <a:blip r:embed="rId3" cstate="screen"/>
          <a:stretch>
            <a:fillRect/>
          </a:stretch>
        </p:blipFill>
        <p:spPr>
          <a:xfrm>
            <a:off x="500063" y="4000500"/>
            <a:ext cx="1582737" cy="2262188"/>
          </a:xfrm>
          <a:prstGeom prst="rect">
            <a:avLst/>
          </a:prstGeom>
          <a:ln>
            <a:noFill/>
          </a:ln>
          <a:effectLst>
            <a:outerShdw blurRad="292100" dist="139700" dir="2700000" algn="tl" rotWithShape="0">
              <a:srgbClr val="333333">
                <a:alpha val="65000"/>
              </a:srgbClr>
            </a:outerShdw>
          </a:effectLst>
        </p:spPr>
      </p:pic>
      <p:pic>
        <p:nvPicPr>
          <p:cNvPr id="27652" name="Рисунок 10" descr="note-orange.png"/>
          <p:cNvPicPr>
            <a:picLocks noChangeAspect="1"/>
          </p:cNvPicPr>
          <p:nvPr/>
        </p:nvPicPr>
        <p:blipFill>
          <a:blip r:embed="rId4" cstate="screen"/>
          <a:srcRect/>
          <a:stretch>
            <a:fillRect/>
          </a:stretch>
        </p:blipFill>
        <p:spPr bwMode="auto">
          <a:xfrm>
            <a:off x="7991475" y="5705475"/>
            <a:ext cx="1152525" cy="11525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20" y="142852"/>
            <a:ext cx="8686800" cy="838200"/>
          </a:xfrm>
        </p:spPr>
        <p:txBody>
          <a:bodyPr/>
          <a:lstStyle/>
          <a:p>
            <a:pPr algn="ctr" fontAlgn="auto">
              <a:spcAft>
                <a:spcPts val="0"/>
              </a:spcAft>
              <a:defRPr/>
            </a:pPr>
            <a:r>
              <a:rPr lang="ru-RU" dirty="0" smtClean="0"/>
              <a:t>Список литературы</a:t>
            </a:r>
            <a:endParaRPr lang="ru-RU" dirty="0"/>
          </a:p>
        </p:txBody>
      </p:sp>
      <p:sp>
        <p:nvSpPr>
          <p:cNvPr id="3" name="Содержимое 2"/>
          <p:cNvSpPr>
            <a:spLocks noGrp="1"/>
          </p:cNvSpPr>
          <p:nvPr>
            <p:ph idx="4294967295"/>
          </p:nvPr>
        </p:nvSpPr>
        <p:spPr>
          <a:xfrm>
            <a:off x="0" y="1071563"/>
            <a:ext cx="9001125" cy="5500687"/>
          </a:xfrm>
        </p:spPr>
        <p:txBody>
          <a:bodyPr>
            <a:normAutofit/>
          </a:bodyPr>
          <a:lstStyle/>
          <a:p>
            <a:pPr algn="just">
              <a:lnSpc>
                <a:spcPct val="80000"/>
              </a:lnSpc>
              <a:buFont typeface="Wingdings 2" pitchFamily="18" charset="2"/>
              <a:buNone/>
            </a:pPr>
            <a:r>
              <a:rPr lang="ru-RU" sz="1800" b="1" smtClean="0"/>
              <a:t>	</a:t>
            </a:r>
            <a:r>
              <a:rPr lang="ru-RU" sz="1600" b="1" smtClean="0">
                <a:latin typeface="Courier Condensed" pitchFamily="2" charset="0"/>
              </a:rPr>
              <a:t>Алексеев, А. Кто есть кто в российской рок-музыке: энциклопедия / А. Алексеева, И.Беляев, В.Должанский. – М.: АСТ. Астрель: Транзит–книга, 2006. – 560 с.: ил.</a:t>
            </a:r>
            <a:endParaRPr lang="ru-RU" sz="1600" smtClean="0">
              <a:latin typeface="Courier Condensed" pitchFamily="2" charset="0"/>
            </a:endParaRPr>
          </a:p>
          <a:p>
            <a:pPr algn="just">
              <a:lnSpc>
                <a:spcPct val="80000"/>
              </a:lnSpc>
              <a:buFont typeface="Wingdings 2" pitchFamily="18" charset="2"/>
              <a:buNone/>
            </a:pPr>
            <a:r>
              <a:rPr lang="ru-RU" sz="1600" b="1" i="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Боффи, Гвидо. Большая энциклопедия музыки / Г. Боффи: пер. с итал. – М.: АСТ.: Астрель, 2006. – 413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Коллинз, Ст. Классическая музыка от и до / Ст. Коллинз, пер. с англ. Т. Новиковой. – М.: 2001. – 288 с. – (Грандиозный мир).</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Королев, О.К. Краткий энциклопедический словарь джаз, рок- и поп-музыки: термины и понятия / О. Королев. – М.: Музыка, 2002, - 168 с.: нот.</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Музыка: большой энциклопедический словарь / гл. ред. Г.В. Келдыш. – М.: НИ «Большая российская энциклопедия», 1998. – 672 с.: ил.</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Музыка: энциклопедия. – М.: Олма – Пресс, 2002. – 287 с.: ил.</a:t>
            </a:r>
          </a:p>
          <a:p>
            <a:pPr algn="just">
              <a:lnSpc>
                <a:spcPct val="80000"/>
              </a:lnSpc>
              <a:buFont typeface="Wingdings 2" pitchFamily="18" charset="2"/>
              <a:buNone/>
            </a:pPr>
            <a:endParaRPr lang="ru-RU" sz="1600" b="1"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Музыкальный Петербург: энциклопедический словарь: т. 1 – </a:t>
            </a:r>
            <a:r>
              <a:rPr lang="en-US" sz="1600" b="1" smtClean="0">
                <a:latin typeface="Courier Condensed" pitchFamily="2" charset="0"/>
              </a:rPr>
              <a:t>XIII</a:t>
            </a:r>
            <a:r>
              <a:rPr lang="ru-RU" sz="1600" b="1" smtClean="0">
                <a:latin typeface="Courier Condensed" pitchFamily="2" charset="0"/>
              </a:rPr>
              <a:t> в., кн. 1, А – И  / отв. ред. А.Л. Порфирьева. – СПб.: Композитор, 2000. – 415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Музыкальный Петербург: энциклопедический словарь: т. 2 – </a:t>
            </a:r>
            <a:r>
              <a:rPr lang="en-US" sz="1600" b="1" smtClean="0">
                <a:latin typeface="Courier Condensed" pitchFamily="2" charset="0"/>
              </a:rPr>
              <a:t>XIII</a:t>
            </a:r>
            <a:r>
              <a:rPr lang="ru-RU" sz="1600" b="1" smtClean="0">
                <a:latin typeface="Courier Condensed" pitchFamily="2" charset="0"/>
              </a:rPr>
              <a:t> в., кн. 2,  К – П / отв. ред. А.Л. Порфирьева. – СПб.: Композитор, 2000. – 415 с.</a:t>
            </a:r>
            <a:endParaRPr lang="ru-RU" sz="1600" smtClean="0">
              <a:latin typeface="Courier Condensed" pitchFamily="2" charset="0"/>
            </a:endParaRPr>
          </a:p>
          <a:p>
            <a:pPr>
              <a:lnSpc>
                <a:spcPct val="80000"/>
              </a:lnSpc>
              <a:buFont typeface="Wingdings 2" pitchFamily="18" charset="2"/>
              <a:buNone/>
            </a:pPr>
            <a:r>
              <a:rPr lang="ru-RU" sz="1600" b="1" smtClean="0"/>
              <a:t> </a:t>
            </a:r>
            <a:endParaRPr lang="ru-RU" sz="1600" smtClean="0"/>
          </a:p>
          <a:p>
            <a:pPr>
              <a:lnSpc>
                <a:spcPct val="80000"/>
              </a:lnSpc>
              <a:buFont typeface="Wingdings 2" pitchFamily="18" charset="2"/>
              <a:buNone/>
            </a:pPr>
            <a:endParaRPr lang="ru-RU" sz="1600" smtClean="0"/>
          </a:p>
          <a:p>
            <a:pPr>
              <a:lnSpc>
                <a:spcPct val="80000"/>
              </a:lnSpc>
              <a:buFont typeface="Wingdings 2" pitchFamily="18" charset="2"/>
              <a:buNone/>
            </a:pPr>
            <a:r>
              <a:rPr lang="ru-RU" sz="1600" i="1" smtClean="0"/>
              <a:t> </a:t>
            </a:r>
            <a:endParaRPr lang="ru-RU" sz="1600" smtClean="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214438"/>
            <a:ext cx="8972550" cy="5643562"/>
          </a:xfrm>
        </p:spPr>
        <p:txBody>
          <a:bodyPr>
            <a:normAutofit fontScale="40000" lnSpcReduction="20000"/>
          </a:bodyPr>
          <a:lstStyle/>
          <a:p>
            <a:pPr algn="just" fontAlgn="auto">
              <a:spcAft>
                <a:spcPts val="0"/>
              </a:spcAft>
              <a:buFont typeface="Wingdings 2"/>
              <a:buNone/>
              <a:defRPr/>
            </a:pPr>
            <a:r>
              <a:rPr lang="ru-RU" sz="4000" b="1" dirty="0" smtClean="0">
                <a:latin typeface="Courier Condensed" pitchFamily="2" charset="0"/>
              </a:rPr>
              <a:t>	 Музыкальный Петербург: энциклопедический словарь: т. 3 – </a:t>
            </a:r>
            <a:r>
              <a:rPr lang="en-US" sz="4000" b="1" dirty="0" smtClean="0">
                <a:latin typeface="Courier Condensed" pitchFamily="2" charset="0"/>
              </a:rPr>
              <a:t>XIII</a:t>
            </a:r>
            <a:r>
              <a:rPr lang="ru-RU" sz="4000" b="1" dirty="0" smtClean="0">
                <a:latin typeface="Courier Condensed" pitchFamily="2" charset="0"/>
              </a:rPr>
              <a:t> в., кн. 3, Р – Я  /отв. Ред. А.Л. Порфирьева. – СПб.:  Композитор, 2000. – 415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Русские композиторы: история отечественной музыки в биографиях ее творцов: справочник / сост. и  </a:t>
            </a:r>
            <a:r>
              <a:rPr lang="ru-RU" sz="4000" b="1" dirty="0" err="1" smtClean="0">
                <a:latin typeface="Courier Condensed" pitchFamily="2" charset="0"/>
              </a:rPr>
              <a:t>науч</a:t>
            </a:r>
            <a:r>
              <a:rPr lang="ru-RU" sz="4000" b="1" dirty="0" smtClean="0">
                <a:latin typeface="Courier Condensed" pitchFamily="2" charset="0"/>
              </a:rPr>
              <a:t>. ред. Л.А. Серебрякова. – Челябинск.: Урал Л.Т.Д., 2001. – 508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r>
              <a:rPr lang="ru-RU" sz="4000" b="1" dirty="0" err="1" smtClean="0">
                <a:latin typeface="Courier Condensed" pitchFamily="2" charset="0"/>
              </a:rPr>
              <a:t>Саймон</a:t>
            </a:r>
            <a:r>
              <a:rPr lang="ru-RU" sz="4000" b="1" dirty="0" smtClean="0">
                <a:latin typeface="Courier Condensed" pitchFamily="2" charset="0"/>
              </a:rPr>
              <a:t> Г.У. Сто великих опер и их сюжеты / Г.У. </a:t>
            </a:r>
            <a:r>
              <a:rPr lang="ru-RU" sz="4000" b="1" dirty="0" err="1" smtClean="0">
                <a:latin typeface="Courier Condensed" pitchFamily="2" charset="0"/>
              </a:rPr>
              <a:t>Саймон</a:t>
            </a:r>
            <a:r>
              <a:rPr lang="ru-RU" sz="4000" b="1" dirty="0" smtClean="0">
                <a:latin typeface="Courier Condensed" pitchFamily="2" charset="0"/>
              </a:rPr>
              <a:t>: пер. с англ. А. </a:t>
            </a:r>
            <a:r>
              <a:rPr lang="ru-RU" sz="4000" b="1" dirty="0" err="1" smtClean="0">
                <a:latin typeface="Courier Condensed" pitchFamily="2" charset="0"/>
              </a:rPr>
              <a:t>Майкапара</a:t>
            </a:r>
            <a:r>
              <a:rPr lang="ru-RU" sz="4000" b="1" dirty="0" smtClean="0">
                <a:latin typeface="Courier Condensed" pitchFamily="2" charset="0"/>
              </a:rPr>
              <a:t>. – М.: КРОН-ПРЕСС, 1999. – 864 с.: - (Серия «Академия»).</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r>
              <a:rPr lang="ru-RU" sz="4000" b="1" dirty="0" err="1" smtClean="0">
                <a:latin typeface="Courier Condensed" pitchFamily="2" charset="0"/>
              </a:rPr>
              <a:t>Самин</a:t>
            </a:r>
            <a:r>
              <a:rPr lang="ru-RU" sz="4000" b="1" dirty="0" smtClean="0">
                <a:latin typeface="Courier Condensed" pitchFamily="2" charset="0"/>
              </a:rPr>
              <a:t>, Д.К. Сто великих композиторов / Д.К. </a:t>
            </a:r>
            <a:r>
              <a:rPr lang="ru-RU" sz="4000" b="1" dirty="0" err="1" smtClean="0">
                <a:latin typeface="Courier Condensed" pitchFamily="2" charset="0"/>
              </a:rPr>
              <a:t>Самин</a:t>
            </a:r>
            <a:r>
              <a:rPr lang="ru-RU" sz="4000" b="1" dirty="0" smtClean="0">
                <a:latin typeface="Courier Condensed" pitchFamily="2" charset="0"/>
              </a:rPr>
              <a:t>. - М.:  Вече, 2000. – 624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Современная энциклопедия </a:t>
            </a:r>
            <a:r>
              <a:rPr lang="ru-RU" sz="4000" b="1" dirty="0" err="1" smtClean="0">
                <a:latin typeface="Courier Condensed" pitchFamily="2" charset="0"/>
              </a:rPr>
              <a:t>Аванта</a:t>
            </a:r>
            <a:r>
              <a:rPr lang="ru-RU" sz="4000" b="1" dirty="0" smtClean="0">
                <a:latin typeface="Courier Condensed" pitchFamily="2" charset="0"/>
              </a:rPr>
              <a:t> +. Музыка наших дней / вед. ред. Д.М. </a:t>
            </a:r>
            <a:r>
              <a:rPr lang="ru-RU" sz="4000" b="1" dirty="0" err="1" smtClean="0">
                <a:latin typeface="Courier Condensed" pitchFamily="2" charset="0"/>
              </a:rPr>
              <a:t>Володихин</a:t>
            </a:r>
            <a:r>
              <a:rPr lang="ru-RU" sz="4000" b="1" dirty="0" smtClean="0">
                <a:latin typeface="Courier Condensed" pitchFamily="2" charset="0"/>
              </a:rPr>
              <a:t>. – М.: </a:t>
            </a:r>
            <a:r>
              <a:rPr lang="ru-RU" sz="4000" b="1" dirty="0" err="1" smtClean="0">
                <a:latin typeface="Courier Condensed" pitchFamily="2" charset="0"/>
              </a:rPr>
              <a:t>Аванта</a:t>
            </a:r>
            <a:r>
              <a:rPr lang="ru-RU" sz="4000" b="1" dirty="0" smtClean="0">
                <a:latin typeface="Courier Condensed" pitchFamily="2" charset="0"/>
              </a:rPr>
              <a:t> +, 2002. – 432 с.: ил.</a:t>
            </a:r>
            <a:endParaRPr lang="ru-RU" sz="4000" dirty="0" smtClean="0">
              <a:latin typeface="Courier Condensed" pitchFamily="2" charset="0"/>
            </a:endParaRPr>
          </a:p>
          <a:p>
            <a:pPr algn="just" fontAlgn="auto">
              <a:spcAft>
                <a:spcPts val="0"/>
              </a:spcAft>
              <a:buFont typeface="Wingdings 2"/>
              <a:buNone/>
              <a:defRPr/>
            </a:pPr>
            <a:r>
              <a:rPr lang="ru-RU" sz="4000" b="1" i="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111 опер: справочник-путеводитель / ред.-сост. А. Кенигсберг,  ред. Л.Михеева. -  СПб.: «</a:t>
            </a:r>
            <a:r>
              <a:rPr lang="ru-RU" sz="4000" b="1" dirty="0" err="1" smtClean="0">
                <a:latin typeface="Courier Condensed" pitchFamily="2" charset="0"/>
              </a:rPr>
              <a:t>КультИнформПресс</a:t>
            </a:r>
            <a:r>
              <a:rPr lang="ru-RU" sz="4000" b="1" dirty="0" smtClean="0">
                <a:latin typeface="Courier Condensed" pitchFamily="2" charset="0"/>
              </a:rPr>
              <a:t>, 2000. – 686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111 симфоний: справочник-путеводитель / ред.-сост. А. Кенигсберг, ред. Л.Михеева.  – СПб.: </a:t>
            </a:r>
            <a:r>
              <a:rPr lang="ru-RU" sz="4000" b="1" dirty="0" err="1" smtClean="0">
                <a:latin typeface="Courier Condensed" pitchFamily="2" charset="0"/>
              </a:rPr>
              <a:t>КультИнформПресс</a:t>
            </a:r>
            <a:r>
              <a:rPr lang="ru-RU" sz="4000" b="1" dirty="0" smtClean="0">
                <a:latin typeface="Courier Condensed" pitchFamily="2" charset="0"/>
              </a:rPr>
              <a:t>, 2000. – 671 с.</a:t>
            </a:r>
            <a:endParaRPr lang="ru-RU" sz="4000" dirty="0" smtClean="0">
              <a:latin typeface="Courier Condensed" pitchFamily="2" charset="0"/>
            </a:endParaRPr>
          </a:p>
          <a:p>
            <a:pPr fontAlgn="auto">
              <a:spcAft>
                <a:spcPts val="0"/>
              </a:spcAft>
              <a:buFont typeface="Wingdings 2"/>
              <a:buChar char=""/>
              <a:defRPr/>
            </a:pPr>
            <a:endParaRPr lang="ru-RU" dirty="0" smtClean="0"/>
          </a:p>
          <a:p>
            <a:pPr fontAlgn="auto">
              <a:spcAft>
                <a:spcPts val="0"/>
              </a:spcAft>
              <a:buFont typeface="Wingdings 2"/>
              <a:buChar char=""/>
              <a:defRPr/>
            </a:pPr>
            <a:endParaRPr lang="ru-RU" sz="55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686800" cy="838200"/>
          </a:xfrm>
        </p:spPr>
        <p:txBody>
          <a:bodyPr/>
          <a:lstStyle/>
          <a:p>
            <a:pPr algn="ctr" fontAlgn="auto">
              <a:spcAft>
                <a:spcPts val="0"/>
              </a:spcAft>
              <a:defRPr/>
            </a:pPr>
            <a:r>
              <a:rPr lang="ru-RU" sz="4000" dirty="0" smtClean="0"/>
              <a:t>Учебная литература</a:t>
            </a:r>
            <a:endParaRPr lang="ru-RU" sz="4000" dirty="0"/>
          </a:p>
        </p:txBody>
      </p:sp>
      <p:sp>
        <p:nvSpPr>
          <p:cNvPr id="3" name="Содержимое 2"/>
          <p:cNvSpPr>
            <a:spLocks noGrp="1"/>
          </p:cNvSpPr>
          <p:nvPr>
            <p:ph idx="1"/>
          </p:nvPr>
        </p:nvSpPr>
        <p:spPr>
          <a:xfrm>
            <a:off x="2000250" y="1071563"/>
            <a:ext cx="6991350" cy="5786437"/>
          </a:xfrm>
        </p:spPr>
        <p:txBody>
          <a:bodyPr>
            <a:normAutofit/>
          </a:bodyPr>
          <a:lstStyle/>
          <a:p>
            <a:pPr>
              <a:lnSpc>
                <a:spcPct val="90000"/>
              </a:lnSpc>
              <a:buFont typeface="Wingdings 2" pitchFamily="18" charset="2"/>
              <a:buNone/>
            </a:pPr>
            <a:r>
              <a:rPr lang="ru-RU" sz="1400" smtClean="0"/>
              <a:t>	</a:t>
            </a:r>
            <a:r>
              <a:rPr lang="ru-RU" sz="1400" b="1" smtClean="0">
                <a:latin typeface="Times New Roman" pitchFamily="18" charset="0"/>
                <a:cs typeface="Times New Roman" pitchFamily="18" charset="0"/>
              </a:rPr>
              <a:t>Липс, Ф. Искусство игры на баяне: методическое пособие для педагогов ДМШ, учащихся ССМШ муз. училищ; вузов / Ф.Липс. – М.: Музыка, 2011. – 144 с.: нот.</a:t>
            </a:r>
          </a:p>
          <a:p>
            <a:pPr algn="just">
              <a:lnSpc>
                <a:spcPct val="90000"/>
              </a:lnSpc>
              <a:buFont typeface="Wingdings 2" pitchFamily="18" charset="2"/>
              <a:buNone/>
            </a:pPr>
            <a:r>
              <a:rPr lang="ru-RU" sz="1400" smtClean="0">
                <a:latin typeface="Times New Roman" pitchFamily="18" charset="0"/>
                <a:cs typeface="Times New Roman" pitchFamily="18" charset="0"/>
              </a:rPr>
              <a:t>		В книге, обобщающей опыт народного артиста России, профессора Российской Академии музыки им. Гнесиных Ф.Р.Липса, подробно освещаются проблемы звукоизвлечения, работы над техникой, художественным образом, а также рассматриваются вопросы подготовки к концертным выступлениям. Издание рассчитано на музыкантов-профессионалов всех ступеней обучения - от ДМШ до вуза; представляет интерес для любителей музыки.</a:t>
            </a:r>
          </a:p>
          <a:p>
            <a:pPr>
              <a:lnSpc>
                <a:spcPct val="90000"/>
              </a:lnSpc>
              <a:buFont typeface="Wingdings 2" pitchFamily="18" charset="2"/>
              <a:buNone/>
            </a:pPr>
            <a:endParaRPr lang="ru-RU" sz="1400" smtClean="0">
              <a:latin typeface="Times New Roman" pitchFamily="18" charset="0"/>
              <a:cs typeface="Times New Roman" pitchFamily="18" charset="0"/>
            </a:endParaRPr>
          </a:p>
          <a:p>
            <a:pPr>
              <a:lnSpc>
                <a:spcPct val="90000"/>
              </a:lnSpc>
              <a:buFont typeface="Wingdings 2" pitchFamily="18" charset="2"/>
              <a:buNone/>
            </a:pPr>
            <a:r>
              <a:rPr lang="ru-RU" sz="1400" smtClean="0">
                <a:latin typeface="Times New Roman" pitchFamily="18" charset="0"/>
                <a:cs typeface="Times New Roman" pitchFamily="18" charset="0"/>
              </a:rPr>
              <a:t>	</a:t>
            </a:r>
            <a:r>
              <a:rPr lang="ru-RU" sz="1400" b="1" smtClean="0">
                <a:latin typeface="Times New Roman" pitchFamily="18" charset="0"/>
                <a:cs typeface="Times New Roman" pitchFamily="18" charset="0"/>
              </a:rPr>
              <a:t>Маркези, М. Школа пения: практическое руководство в трех частях / М.Маркези. – М.: Музыка, 2011. – 152 с.: нот.</a:t>
            </a:r>
          </a:p>
          <a:p>
            <a:pPr algn="just">
              <a:lnSpc>
                <a:spcPct val="90000"/>
              </a:lnSpc>
              <a:buFont typeface="Wingdings 2" pitchFamily="18" charset="2"/>
              <a:buNone/>
            </a:pPr>
            <a:r>
              <a:rPr lang="ru-RU" sz="1400" smtClean="0">
                <a:latin typeface="Times New Roman" pitchFamily="18" charset="0"/>
                <a:cs typeface="Times New Roman" pitchFamily="18" charset="0"/>
              </a:rPr>
              <a:t>		«Школа пения» выдающейся певицы и педагога 19 века М. Маркези (1821-1913) была впервые опубликована в России в 1988 г. Настоящее издание переработано Р.В. Котовой с учетом современных требований вокальной педагогики. «Школа» Маркези содержит ценнейший материал для повседневной работы педагогов и вокалистов всех уровней.</a:t>
            </a:r>
          </a:p>
          <a:p>
            <a:pPr>
              <a:lnSpc>
                <a:spcPct val="90000"/>
              </a:lnSpc>
              <a:buFont typeface="Wingdings 2" pitchFamily="18" charset="2"/>
              <a:buNone/>
            </a:pPr>
            <a:endParaRPr lang="ru-RU" sz="1400" smtClean="0">
              <a:latin typeface="Times New Roman" pitchFamily="18" charset="0"/>
              <a:cs typeface="Times New Roman" pitchFamily="18" charset="0"/>
            </a:endParaRPr>
          </a:p>
          <a:p>
            <a:pPr>
              <a:lnSpc>
                <a:spcPct val="90000"/>
              </a:lnSpc>
              <a:buFont typeface="Wingdings 2" pitchFamily="18" charset="2"/>
              <a:buNone/>
            </a:pPr>
            <a:r>
              <a:rPr lang="ru-RU" sz="1400" smtClean="0">
                <a:latin typeface="Times New Roman" pitchFamily="18" charset="0"/>
                <a:cs typeface="Times New Roman" pitchFamily="18" charset="0"/>
              </a:rPr>
              <a:t>	</a:t>
            </a:r>
            <a:r>
              <a:rPr lang="ru-RU" sz="1400" b="1" smtClean="0">
                <a:latin typeface="Times New Roman" pitchFamily="18" charset="0"/>
                <a:cs typeface="Times New Roman" pitchFamily="18" charset="0"/>
              </a:rPr>
              <a:t>Осовицкая, З.Е. Музыкальная литература: учеб. для детских муз. шк. / З.Осовицкая. – М.: Музыка, 2011. – 224 с.: нот., ил.</a:t>
            </a:r>
          </a:p>
          <a:p>
            <a:pPr algn="just">
              <a:lnSpc>
                <a:spcPct val="90000"/>
              </a:lnSpc>
              <a:buFont typeface="Wingdings 2" pitchFamily="18" charset="2"/>
              <a:buNone/>
            </a:pPr>
            <a:r>
              <a:rPr lang="ru-RU" sz="1400" smtClean="0">
                <a:latin typeface="Times New Roman" pitchFamily="18" charset="0"/>
                <a:cs typeface="Times New Roman" pitchFamily="18" charset="0"/>
              </a:rPr>
              <a:t>		Музыка как искусство, музыкальный язык, формы и жанры - таковы основные темы нового учебника. Авторы, известные преподаватели из Санкт-Петербурга, обобщили здесь свой богатый индивидуальный опыт. Книга насыщена музыкальными примерами из мировой музыкальной литературы, а также сведениями из других видов искусства, из всеобщей истории, литературы, из жизни и быта народа. </a:t>
            </a:r>
          </a:p>
          <a:p>
            <a:pPr>
              <a:lnSpc>
                <a:spcPct val="90000"/>
              </a:lnSpc>
              <a:buFont typeface="Wingdings 2" pitchFamily="18" charset="2"/>
              <a:buNone/>
            </a:pPr>
            <a:r>
              <a:rPr lang="ru-RU" sz="1400" smtClean="0"/>
              <a:t> </a:t>
            </a:r>
          </a:p>
          <a:p>
            <a:pPr>
              <a:lnSpc>
                <a:spcPct val="90000"/>
              </a:lnSpc>
              <a:buFont typeface="Wingdings 2" pitchFamily="18" charset="2"/>
              <a:buNone/>
            </a:pPr>
            <a:endParaRPr lang="ru-RU" sz="1400" smtClean="0"/>
          </a:p>
        </p:txBody>
      </p:sp>
      <p:pic>
        <p:nvPicPr>
          <p:cNvPr id="4" name="Рисунок 3" descr="05.jpg"/>
          <p:cNvPicPr>
            <a:picLocks noChangeAspect="1"/>
          </p:cNvPicPr>
          <p:nvPr/>
        </p:nvPicPr>
        <p:blipFill>
          <a:blip r:embed="rId2" cstate="screen"/>
          <a:stretch>
            <a:fillRect/>
          </a:stretch>
        </p:blipFill>
        <p:spPr>
          <a:xfrm>
            <a:off x="428625" y="500063"/>
            <a:ext cx="1352550" cy="1931987"/>
          </a:xfrm>
          <a:prstGeom prst="rect">
            <a:avLst/>
          </a:prstGeom>
          <a:ln>
            <a:noFill/>
          </a:ln>
          <a:effectLst>
            <a:outerShdw blurRad="292100" dist="139700" dir="2700000" algn="tl" rotWithShape="0">
              <a:srgbClr val="333333">
                <a:alpha val="65000"/>
              </a:srgbClr>
            </a:outerShdw>
          </a:effectLst>
        </p:spPr>
      </p:pic>
      <p:pic>
        <p:nvPicPr>
          <p:cNvPr id="5" name="Рисунок 4" descr="01.jpg"/>
          <p:cNvPicPr>
            <a:picLocks noChangeAspect="1"/>
          </p:cNvPicPr>
          <p:nvPr/>
        </p:nvPicPr>
        <p:blipFill>
          <a:blip r:embed="rId3" cstate="screen"/>
          <a:stretch>
            <a:fillRect/>
          </a:stretch>
        </p:blipFill>
        <p:spPr>
          <a:xfrm>
            <a:off x="428625" y="2571750"/>
            <a:ext cx="1382713" cy="1976438"/>
          </a:xfrm>
          <a:prstGeom prst="rect">
            <a:avLst/>
          </a:prstGeom>
          <a:ln>
            <a:noFill/>
          </a:ln>
          <a:effectLst>
            <a:outerShdw blurRad="292100" dist="139700" dir="2700000" algn="tl" rotWithShape="0">
              <a:srgbClr val="333333">
                <a:alpha val="65000"/>
              </a:srgbClr>
            </a:outerShdw>
          </a:effectLst>
        </p:spPr>
      </p:pic>
      <p:pic>
        <p:nvPicPr>
          <p:cNvPr id="6" name="Рисунок 5" descr="03.jpg"/>
          <p:cNvPicPr>
            <a:picLocks noChangeAspect="1"/>
          </p:cNvPicPr>
          <p:nvPr/>
        </p:nvPicPr>
        <p:blipFill>
          <a:blip r:embed="rId4" cstate="screen"/>
          <a:stretch>
            <a:fillRect/>
          </a:stretch>
        </p:blipFill>
        <p:spPr>
          <a:xfrm>
            <a:off x="428625" y="4714875"/>
            <a:ext cx="1400175"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2009775" y="785813"/>
            <a:ext cx="7134225" cy="6215062"/>
          </a:xfrm>
        </p:spPr>
        <p:txBody>
          <a:bodyPr/>
          <a:lstStyle/>
          <a:p>
            <a:pPr>
              <a:buFont typeface="Wingdings 2" pitchFamily="18" charset="2"/>
              <a:buNone/>
            </a:pPr>
            <a:r>
              <a:rPr lang="ru-RU" sz="1400" smtClean="0"/>
              <a:t>	</a:t>
            </a:r>
            <a:r>
              <a:rPr lang="ru-RU" sz="1400" b="1" smtClean="0">
                <a:latin typeface="Times New Roman" pitchFamily="18" charset="0"/>
                <a:cs typeface="Times New Roman" pitchFamily="18" charset="0"/>
              </a:rPr>
              <a:t>Протопопов, Вл. История сонатной формы: сонатная форма в русской музыке / Вл. Протопопов: науч. ред. Т.Н.Дубровская. – М.: Музыка, 2010. – 440 с.: ил.</a:t>
            </a:r>
          </a:p>
          <a:p>
            <a:pPr algn="just">
              <a:buFont typeface="Wingdings 2" pitchFamily="18" charset="2"/>
              <a:buNone/>
            </a:pPr>
            <a:r>
              <a:rPr lang="ru-RU" sz="1400" smtClean="0">
                <a:latin typeface="Times New Roman" pitchFamily="18" charset="0"/>
                <a:cs typeface="Times New Roman" pitchFamily="18" charset="0"/>
              </a:rPr>
              <a:t>		Автор данной книги - известный ученый, профессор Московской консерватории Владимир Васильевич Протопопов (1908-2004) анализирует произведения русских композиторов конца XVIII - 1-й половины XX века с точки зрения новизны - особенностей сонатного тематизма, своеобразия тональных концепций, строения основных разделов формы и т. д. Среди важнейших идей Протопопова - обогащение сонатности вариационностью, лейтмотивностью, принципами полифонических форм. Книга может быть использована в качестве учебного пособия по курсу анализа музыкальных произведений, а также истории русской музыки. Предназначается для музыкантов-педагогов и студентов историко-теоретических, композиторских и исполнительских факультетов музыкальных вузов.</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smtClean="0">
                <a:latin typeface="Times New Roman" pitchFamily="18" charset="0"/>
                <a:cs typeface="Times New Roman" pitchFamily="18" charset="0"/>
              </a:rPr>
              <a:t>	</a:t>
            </a:r>
            <a:r>
              <a:rPr lang="ru-RU" sz="1400" b="1" smtClean="0">
                <a:latin typeface="Times New Roman" pitchFamily="18" charset="0"/>
                <a:cs typeface="Times New Roman" pitchFamily="18" charset="0"/>
              </a:rPr>
              <a:t>Скребков, С. Полифонический анализ: учеб. пособие / С.Скребков. – М.: Музыка, 2009. – 214 с.: нот. </a:t>
            </a:r>
          </a:p>
          <a:p>
            <a:pPr algn="just">
              <a:buFont typeface="Wingdings 2" pitchFamily="18" charset="2"/>
              <a:buNone/>
            </a:pPr>
            <a:r>
              <a:rPr lang="ru-RU" sz="1400" smtClean="0">
                <a:latin typeface="Times New Roman" pitchFamily="18" charset="0"/>
                <a:cs typeface="Times New Roman" pitchFamily="18" charset="0"/>
              </a:rPr>
              <a:t>		В своем учебном пособии автор — широко известный ученый-теоретик, профессор Московской консерватории Сергей Сергеевич Скребков (1905-1967) — анализирует особенности строения полифонических произведений западноевропейских (в первую очередь Баха) и русских композиторов, а также русских народных песен. Методически продуманная система изложения материала способствует практическому освоению техники полифонического анализа — одной из существенных составляющих курса полифонии. Кроме того, анализ стилистических особенностей полифонического творчества композиторов различных эпох и направлений может служить учебным материалом для изучения истории полифонии. </a:t>
            </a:r>
          </a:p>
          <a:p>
            <a:pPr>
              <a:buFont typeface="Wingdings 2" pitchFamily="18" charset="2"/>
              <a:buNone/>
            </a:pPr>
            <a:endParaRPr lang="ru-RU" sz="1400" smtClean="0"/>
          </a:p>
        </p:txBody>
      </p:sp>
      <p:pic>
        <p:nvPicPr>
          <p:cNvPr id="4" name="Рисунок 3" descr="06.jpg"/>
          <p:cNvPicPr>
            <a:picLocks noChangeAspect="1"/>
          </p:cNvPicPr>
          <p:nvPr/>
        </p:nvPicPr>
        <p:blipFill>
          <a:blip r:embed="rId2" cstate="screen"/>
          <a:stretch>
            <a:fillRect/>
          </a:stretch>
        </p:blipFill>
        <p:spPr>
          <a:xfrm>
            <a:off x="357188" y="1143000"/>
            <a:ext cx="1638300" cy="2339975"/>
          </a:xfrm>
          <a:prstGeom prst="rect">
            <a:avLst/>
          </a:prstGeom>
          <a:ln>
            <a:noFill/>
          </a:ln>
          <a:effectLst>
            <a:outerShdw blurRad="292100" dist="139700" dir="2700000" algn="tl" rotWithShape="0">
              <a:srgbClr val="333333">
                <a:alpha val="65000"/>
              </a:srgbClr>
            </a:outerShdw>
          </a:effectLst>
        </p:spPr>
      </p:pic>
      <p:pic>
        <p:nvPicPr>
          <p:cNvPr id="5" name="Рисунок 4" descr="07.jpg"/>
          <p:cNvPicPr>
            <a:picLocks noChangeAspect="1"/>
          </p:cNvPicPr>
          <p:nvPr/>
        </p:nvPicPr>
        <p:blipFill>
          <a:blip r:embed="rId3" cstate="screen"/>
          <a:stretch>
            <a:fillRect/>
          </a:stretch>
        </p:blipFill>
        <p:spPr>
          <a:xfrm>
            <a:off x="357188" y="4000500"/>
            <a:ext cx="1633537" cy="2333625"/>
          </a:xfrm>
          <a:prstGeom prst="rect">
            <a:avLst/>
          </a:prstGeom>
          <a:ln>
            <a:noFill/>
          </a:ln>
          <a:effectLst>
            <a:outerShdw blurRad="292100" dist="139700" dir="2700000" algn="tl" rotWithShape="0">
              <a:srgbClr val="333333">
                <a:alpha val="65000"/>
              </a:srgbClr>
            </a:outerShdw>
          </a:effectLst>
        </p:spPr>
      </p:pic>
      <p:pic>
        <p:nvPicPr>
          <p:cNvPr id="30724" name="Рисунок 5" descr="note-orange.png"/>
          <p:cNvPicPr>
            <a:picLocks noChangeAspect="1"/>
          </p:cNvPicPr>
          <p:nvPr/>
        </p:nvPicPr>
        <p:blipFill>
          <a:blip r:embed="rId4" cstate="screen"/>
          <a:srcRect/>
          <a:stretch>
            <a:fillRect/>
          </a:stretch>
        </p:blipFill>
        <p:spPr bwMode="auto">
          <a:xfrm>
            <a:off x="8643938" y="6357938"/>
            <a:ext cx="500062" cy="5000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71500"/>
            <a:ext cx="9144000" cy="5786438"/>
          </a:xfrm>
        </p:spPr>
        <p:txBody>
          <a:bodyPr>
            <a:normAutofit/>
          </a:bodyPr>
          <a:lstStyle/>
          <a:p>
            <a:pPr algn="ctr">
              <a:buFont typeface="Wingdings 2" pitchFamily="18" charset="2"/>
              <a:buNone/>
            </a:pPr>
            <a:r>
              <a:rPr lang="ru-RU" sz="2400" smtClean="0">
                <a:latin typeface="Arial" pitchFamily="34" charset="0"/>
              </a:rPr>
              <a:t>Музыка… она пробуждает чувства, освобождает энергию, учит слушать. Она требует страсти и чувства меры, взывает к опыту и пониманию.    </a:t>
            </a:r>
          </a:p>
          <a:p>
            <a:pPr algn="ctr">
              <a:buFont typeface="Wingdings 2" pitchFamily="18" charset="2"/>
              <a:buNone/>
            </a:pPr>
            <a:r>
              <a:rPr lang="ru-RU" sz="2400" smtClean="0">
                <a:latin typeface="Arial" pitchFamily="34" charset="0"/>
              </a:rPr>
              <a:t>Музыка имеет свой язык: она способна выразить то, что невыразимо словами, раскрыть самые тонкие оттенки человеческих чувств, мыслей, настроений, переживаний. Недаром во все времена люди стремились приблизиться к музыке – этому неиссякаемому источнику мудрости, красоты и познания.</a:t>
            </a:r>
          </a:p>
        </p:txBody>
      </p:sp>
      <p:pic>
        <p:nvPicPr>
          <p:cNvPr id="4" name="Рисунок 3" descr="1267098071622jpg.jpg"/>
          <p:cNvPicPr>
            <a:picLocks noChangeAspect="1"/>
          </p:cNvPicPr>
          <p:nvPr/>
        </p:nvPicPr>
        <p:blipFill>
          <a:blip r:embed="rId2"/>
          <a:stretch>
            <a:fillRect/>
          </a:stretch>
        </p:blipFill>
        <p:spPr>
          <a:xfrm>
            <a:off x="1643042" y="4071942"/>
            <a:ext cx="6143668" cy="243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142852"/>
            <a:ext cx="8686800" cy="838200"/>
          </a:xfrm>
        </p:spPr>
        <p:txBody>
          <a:bodyPr/>
          <a:lstStyle/>
          <a:p>
            <a:pPr algn="ctr" fontAlgn="auto">
              <a:spcAft>
                <a:spcPts val="0"/>
              </a:spcAft>
              <a:defRPr/>
            </a:pPr>
            <a:r>
              <a:rPr lang="ru-RU" dirty="0" smtClean="0"/>
              <a:t>Список литературы</a:t>
            </a:r>
            <a:endParaRPr lang="ru-RU" dirty="0"/>
          </a:p>
        </p:txBody>
      </p:sp>
      <p:sp>
        <p:nvSpPr>
          <p:cNvPr id="3" name="Содержимое 2"/>
          <p:cNvSpPr>
            <a:spLocks noGrp="1"/>
          </p:cNvSpPr>
          <p:nvPr>
            <p:ph idx="4294967295"/>
          </p:nvPr>
        </p:nvSpPr>
        <p:spPr>
          <a:xfrm>
            <a:off x="0" y="857250"/>
            <a:ext cx="9144000" cy="5357813"/>
          </a:xfrm>
        </p:spPr>
        <p:txBody>
          <a:bodyPr>
            <a:normAutofit/>
          </a:bodyPr>
          <a:lstStyle/>
          <a:p>
            <a:pPr algn="just">
              <a:lnSpc>
                <a:spcPct val="80000"/>
              </a:lnSpc>
              <a:buFont typeface="Wingdings 2" pitchFamily="18" charset="2"/>
              <a:buNone/>
            </a:pPr>
            <a:r>
              <a:rPr lang="ru-RU" sz="1400" b="1" smtClean="0"/>
              <a:t>	</a:t>
            </a:r>
            <a:r>
              <a:rPr lang="ru-RU" sz="1600" b="1" smtClean="0">
                <a:latin typeface="Courier Condensed" pitchFamily="2" charset="0"/>
              </a:rPr>
              <a:t>Барабошкина, А. Сольфеджио 1 кл. / А. Барабошкина. - М.: Музыка, 2011. - 72 с.</a:t>
            </a:r>
            <a:endParaRPr lang="ru-RU" sz="1600" smtClean="0">
              <a:latin typeface="Courier Condensed" pitchFamily="2" charset="0"/>
            </a:endParaRPr>
          </a:p>
          <a:p>
            <a:pPr algn="just">
              <a:lnSpc>
                <a:spcPct val="80000"/>
              </a:lnSpc>
              <a:buFont typeface="Wingdings 2" pitchFamily="18" charset="2"/>
              <a:buNone/>
            </a:pPr>
            <a:r>
              <a:rPr lang="ru-RU" sz="1600" b="1" i="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Брянцева, В.Н. Музыкальная литература зарубежных стран: учеб. для ДМШ второй год обучения  предмету / В.Н. Брянцева. - М.: Музыка, 2011. – 184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Вальчук, Т.Ю. Вверх по музыкальным ступенькам: учеб. пособие для начинающих пианистов / Т.Ю.Вальчук. - М.:  Музыка, 2010. – 140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Давыдова, Е. Сольфеджио для 4-го класса ДМШ / Е.Давыдова. - М.: Музыка, 2011. – 112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Живов, В.Л. Хоровое исполнительство: Теория. Методика. Практика: учебное пособие для вузов / В.Л. Живов. -  М.:  Гуманит. изд.центр ВЛАДОС, 2003. – 272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Исаева, И.О. Эстрадное пение: экспресс-курс развития вокальных способностей / И.О. Исаева. – М.: АСТ: Астрель, 2008. – 318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Кошмина, И.В. Русская духовная музыка: в двух книгах, кн.1: История. Стили. Жанры / Кошмина И.В.– М.: Владос, 2001. – 224 с.: ноты.</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Кошмина, И.В. Русская духовная музыка: в двух книгах, кн. 2: Программы. Методические рекомендации / Кошмина И.В.– М.: Владос, 2001. – 160 с.: ноты.</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Крюкова, В.В. Музыкальная педагогика / В.В.Крюкова. – Ростов н/Д: Феникс, 2002. – 288 с.</a:t>
            </a:r>
            <a:endParaRPr lang="ru-RU" sz="1600" smtClean="0">
              <a:latin typeface="Courier Condensed" pitchFamily="2" charset="0"/>
            </a:endParaRPr>
          </a:p>
          <a:p>
            <a:pPr>
              <a:lnSpc>
                <a:spcPct val="80000"/>
              </a:lnSpc>
              <a:buFont typeface="Wingdings 2" pitchFamily="18" charset="2"/>
              <a:buNone/>
            </a:pPr>
            <a:endParaRPr lang="ru-RU" sz="800" smtClean="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38"/>
            <a:ext cx="8991600" cy="6072187"/>
          </a:xfrm>
        </p:spPr>
        <p:txBody>
          <a:bodyPr>
            <a:normAutofit fontScale="47500" lnSpcReduction="20000"/>
          </a:bodyPr>
          <a:lstStyle/>
          <a:p>
            <a:pPr algn="just" fontAlgn="auto">
              <a:spcAft>
                <a:spcPts val="0"/>
              </a:spcAft>
              <a:buFont typeface="Wingdings 2"/>
              <a:buNone/>
              <a:defRPr/>
            </a:pPr>
            <a:r>
              <a:rPr lang="ru-RU" b="1" dirty="0" smtClean="0">
                <a:latin typeface="Courier Condensed" pitchFamily="2" charset="0"/>
              </a:rPr>
              <a:t>	</a:t>
            </a:r>
            <a:r>
              <a:rPr lang="ru-RU" b="1" dirty="0" err="1" smtClean="0">
                <a:latin typeface="Courier Condensed" pitchFamily="2" charset="0"/>
              </a:rPr>
              <a:t>Липс</a:t>
            </a:r>
            <a:r>
              <a:rPr lang="ru-RU" b="1" dirty="0" smtClean="0">
                <a:latin typeface="Courier Condensed" pitchFamily="2" charset="0"/>
              </a:rPr>
              <a:t>, Ф. Искусство игры на баяне: методическое пособие для педагогов ДМШ, учащихся ССМШ муз. училищ; вузов / Ф. </a:t>
            </a:r>
            <a:r>
              <a:rPr lang="ru-RU" b="1" dirty="0" err="1" smtClean="0">
                <a:latin typeface="Courier Condensed" pitchFamily="2" charset="0"/>
              </a:rPr>
              <a:t>Липс</a:t>
            </a:r>
            <a:r>
              <a:rPr lang="ru-RU" b="1" dirty="0" smtClean="0">
                <a:latin typeface="Courier Condensed" pitchFamily="2" charset="0"/>
              </a:rPr>
              <a:t>. – М.: Музыка, 2011. – 144 с.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r>
              <a:rPr lang="ru-RU" b="1" dirty="0" err="1" smtClean="0">
                <a:latin typeface="Courier Condensed" pitchFamily="2" charset="0"/>
              </a:rPr>
              <a:t>Маркези</a:t>
            </a:r>
            <a:r>
              <a:rPr lang="ru-RU" b="1" dirty="0" smtClean="0">
                <a:latin typeface="Courier Condensed" pitchFamily="2" charset="0"/>
              </a:rPr>
              <a:t>, М. Школа пения: практическое руководство в трех частях / М. </a:t>
            </a:r>
            <a:r>
              <a:rPr lang="ru-RU" b="1" dirty="0" err="1" smtClean="0">
                <a:latin typeface="Courier Condensed" pitchFamily="2" charset="0"/>
              </a:rPr>
              <a:t>Маркези</a:t>
            </a:r>
            <a:r>
              <a:rPr lang="ru-RU" b="1" dirty="0" smtClean="0">
                <a:latin typeface="Courier Condensed" pitchFamily="2" charset="0"/>
              </a:rPr>
              <a:t>. – М.: Музыка, 2011. – 152 с.: нот.</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r>
              <a:rPr lang="ru-RU" b="1" dirty="0" err="1" smtClean="0">
                <a:latin typeface="Courier Condensed" pitchFamily="2" charset="0"/>
              </a:rPr>
              <a:t>Осовицкая</a:t>
            </a:r>
            <a:r>
              <a:rPr lang="ru-RU" b="1" dirty="0" smtClean="0">
                <a:latin typeface="Courier Condensed" pitchFamily="2" charset="0"/>
              </a:rPr>
              <a:t>, З.Е. Музыкальная литература: учебник для детских муз. школ / З.Е. </a:t>
            </a:r>
            <a:r>
              <a:rPr lang="ru-RU" b="1" dirty="0" err="1" smtClean="0">
                <a:latin typeface="Courier Condensed" pitchFamily="2" charset="0"/>
              </a:rPr>
              <a:t>Осовицкая</a:t>
            </a:r>
            <a:r>
              <a:rPr lang="ru-RU" b="1" dirty="0" smtClean="0">
                <a:latin typeface="Courier Condensed" pitchFamily="2" charset="0"/>
              </a:rPr>
              <a:t>. – М.: Музыка, 2011. – 224 с.: нот.: ил.</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Протопопов, Вл. История сонатной формы: сонатная форма в русской музыке / Вл. Протопопов: </a:t>
            </a:r>
            <a:r>
              <a:rPr lang="ru-RU" b="1" dirty="0" err="1" smtClean="0">
                <a:latin typeface="Courier Condensed" pitchFamily="2" charset="0"/>
              </a:rPr>
              <a:t>науч</a:t>
            </a:r>
            <a:r>
              <a:rPr lang="ru-RU" b="1" dirty="0" smtClean="0">
                <a:latin typeface="Courier Condensed" pitchFamily="2" charset="0"/>
              </a:rPr>
              <a:t>. ред. Т.Н. Дубровская. – М.: Музыка, 2010. – 440 с.: ил.</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Пучков, С.В. Музыкальные компьютерные технологии: современный инструментарий творчества / С.В. Пучков, М.Г. Светлов; Санкт-Петербургский гуманитарный университет профсоюзов. – СПб: </a:t>
            </a:r>
            <a:r>
              <a:rPr lang="ru-RU" b="1" dirty="0" err="1" smtClean="0">
                <a:latin typeface="Courier Condensed" pitchFamily="2" charset="0"/>
              </a:rPr>
              <a:t>СПбГУП</a:t>
            </a:r>
            <a:r>
              <a:rPr lang="ru-RU" b="1" dirty="0" smtClean="0">
                <a:latin typeface="Courier Condensed" pitchFamily="2" charset="0"/>
              </a:rPr>
              <a:t>, 2005, - 232 с.: ил.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Самарин, В.А. </a:t>
            </a:r>
            <a:r>
              <a:rPr lang="ru-RU" b="1" dirty="0" err="1" smtClean="0">
                <a:latin typeface="Courier Condensed" pitchFamily="2" charset="0"/>
              </a:rPr>
              <a:t>Хороведение</a:t>
            </a:r>
            <a:r>
              <a:rPr lang="ru-RU" b="1" dirty="0" smtClean="0">
                <a:latin typeface="Courier Condensed" pitchFamily="2" charset="0"/>
              </a:rPr>
              <a:t> и хоровая аранжировка: учебное пособие для вузов / В.А. Самарин. – М.:  Академия, 2002. – 352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Скребков, С. Полифонический анализ: учеб. Пособие / С.Скребков. – М.: Музыка, 2009. – 214 с.; нот.</a:t>
            </a:r>
            <a:endParaRPr lang="ru-RU" dirty="0" smtClean="0">
              <a:latin typeface="Courier Condensed" pitchFamily="2" charset="0"/>
            </a:endParaRPr>
          </a:p>
          <a:p>
            <a:pPr algn="just" fontAlgn="auto">
              <a:spcAft>
                <a:spcPts val="0"/>
              </a:spcAft>
              <a:buFont typeface="Wingdings 2"/>
              <a:buNone/>
              <a:defRPr/>
            </a:pPr>
            <a:r>
              <a:rPr lang="ru-RU" dirty="0" smtClean="0">
                <a:latin typeface="Courier Condensed" pitchFamily="2" charset="0"/>
              </a:rPr>
              <a:t> </a:t>
            </a:r>
          </a:p>
          <a:p>
            <a:pPr algn="just" fontAlgn="auto">
              <a:spcAft>
                <a:spcPts val="0"/>
              </a:spcAft>
              <a:buFont typeface="Wingdings 2"/>
              <a:buNone/>
              <a:defRPr/>
            </a:pPr>
            <a:r>
              <a:rPr lang="ru-RU" b="1" dirty="0" smtClean="0">
                <a:latin typeface="Courier Condensed" pitchFamily="2" charset="0"/>
              </a:rPr>
              <a:t>	</a:t>
            </a:r>
            <a:r>
              <a:rPr lang="ru-RU" b="1" dirty="0" err="1" smtClean="0">
                <a:latin typeface="Courier Condensed" pitchFamily="2" charset="0"/>
              </a:rPr>
              <a:t>Способин</a:t>
            </a:r>
            <a:r>
              <a:rPr lang="ru-RU" b="1" dirty="0" smtClean="0">
                <a:latin typeface="Courier Condensed" pitchFamily="2" charset="0"/>
              </a:rPr>
              <a:t>, И. Музыкальная форма / И. </a:t>
            </a:r>
            <a:r>
              <a:rPr lang="ru-RU" b="1" dirty="0" err="1" smtClean="0">
                <a:latin typeface="Courier Condensed" pitchFamily="2" charset="0"/>
              </a:rPr>
              <a:t>Способин</a:t>
            </a:r>
            <a:r>
              <a:rPr lang="ru-RU" b="1" dirty="0" smtClean="0">
                <a:latin typeface="Courier Condensed" pitchFamily="2" charset="0"/>
              </a:rPr>
              <a:t>. - М.: Музыка, 2007. – 400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r>
              <a:rPr lang="ru-RU" b="1" dirty="0" err="1" smtClean="0">
                <a:latin typeface="Courier Condensed" pitchFamily="2" charset="0"/>
              </a:rPr>
              <a:t>Фридкин</a:t>
            </a:r>
            <a:r>
              <a:rPr lang="ru-RU" b="1" dirty="0" smtClean="0">
                <a:latin typeface="Courier Condensed" pitchFamily="2" charset="0"/>
              </a:rPr>
              <a:t>, Г. Практическое руководство по музыкальной грамоте: учебное пособие / Г. </a:t>
            </a:r>
            <a:r>
              <a:rPr lang="ru-RU" b="1" dirty="0" err="1" smtClean="0">
                <a:latin typeface="Courier Condensed" pitchFamily="2" charset="0"/>
              </a:rPr>
              <a:t>Фридкин</a:t>
            </a:r>
            <a:r>
              <a:rPr lang="ru-RU" b="1" dirty="0" smtClean="0">
                <a:latin typeface="Courier Condensed" pitchFamily="2" charset="0"/>
              </a:rPr>
              <a:t>. - М.: Музыка, 2011. – 296 с.</a:t>
            </a:r>
            <a:endParaRPr lang="ru-RU" dirty="0" smtClean="0">
              <a:latin typeface="Courier Condensed" pitchFamily="2" charset="0"/>
            </a:endParaRPr>
          </a:p>
          <a:p>
            <a:pPr fontAlgn="auto">
              <a:spcAft>
                <a:spcPts val="0"/>
              </a:spcAft>
              <a:buFont typeface="Wingdings 2"/>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686800" cy="838200"/>
          </a:xfrm>
        </p:spPr>
        <p:txBody>
          <a:bodyPr/>
          <a:lstStyle/>
          <a:p>
            <a:pPr algn="ctr" fontAlgn="auto">
              <a:spcAft>
                <a:spcPts val="0"/>
              </a:spcAft>
              <a:defRPr/>
            </a:pPr>
            <a:r>
              <a:rPr lang="ru-RU" sz="4000" dirty="0" smtClean="0"/>
              <a:t>Музыкальная психология</a:t>
            </a:r>
            <a:endParaRPr lang="ru-RU" sz="4000" dirty="0"/>
          </a:p>
        </p:txBody>
      </p:sp>
      <p:sp>
        <p:nvSpPr>
          <p:cNvPr id="32770" name="Содержимое 2"/>
          <p:cNvSpPr>
            <a:spLocks noGrp="1"/>
          </p:cNvSpPr>
          <p:nvPr>
            <p:ph idx="1"/>
          </p:nvPr>
        </p:nvSpPr>
        <p:spPr>
          <a:xfrm>
            <a:off x="1428750" y="642938"/>
            <a:ext cx="7562850" cy="6072187"/>
          </a:xfrm>
        </p:spPr>
        <p:txBody>
          <a:bodyPr/>
          <a:lstStyle/>
          <a:p>
            <a:pPr>
              <a:buFont typeface="Wingdings 2" pitchFamily="18" charset="2"/>
              <a:buNone/>
            </a:pPr>
            <a:r>
              <a:rPr lang="ru-RU" sz="1100" smtClean="0">
                <a:latin typeface="Times New Roman" pitchFamily="18" charset="0"/>
                <a:cs typeface="Times New Roman" pitchFamily="18" charset="0"/>
              </a:rPr>
              <a:t>         </a:t>
            </a:r>
          </a:p>
          <a:p>
            <a:pPr>
              <a:buFont typeface="Wingdings 2" pitchFamily="18" charset="2"/>
              <a:buNone/>
            </a:pPr>
            <a:r>
              <a:rPr lang="ru-RU" sz="1100" b="1" smtClean="0">
                <a:latin typeface="Times New Roman" pitchFamily="18" charset="0"/>
                <a:cs typeface="Times New Roman" pitchFamily="18" charset="0"/>
              </a:rPr>
              <a:t>          </a:t>
            </a:r>
            <a:r>
              <a:rPr lang="ru-RU" sz="1300" b="1" smtClean="0">
                <a:latin typeface="Times New Roman" pitchFamily="18" charset="0"/>
                <a:cs typeface="Times New Roman" pitchFamily="18" charset="0"/>
              </a:rPr>
              <a:t>Вильсон, Г. Психология артистической деятельности: Таланты и поклонники / Г.Вильсон: пер.с англ. – М.: «Когито–Центр», 2001. – 384 с.</a:t>
            </a:r>
          </a:p>
          <a:p>
            <a:pPr algn="just">
              <a:buFont typeface="Wingdings 2" pitchFamily="18" charset="2"/>
              <a:buNone/>
            </a:pPr>
            <a:r>
              <a:rPr lang="ru-RU" sz="1200" smtClean="0">
                <a:latin typeface="Times New Roman" pitchFamily="18" charset="0"/>
                <a:cs typeface="Times New Roman" pitchFamily="18" charset="0"/>
              </a:rPr>
              <a:t>          	Книга написана на основе курсов лекций, прочитанных ее автором, известным британским психологом, в ряде университетов США. Г.Вильсон рассматривает общие принципы артистической деятельности на материале классической драмы, музыки и оперы. Книга будет пособием для студентов психологических и театральных вузов, для профессионалов и любителей-исполнителей, а также для тех, кто хочет повысить эффективность своих публичных выступлений.</a:t>
            </a:r>
          </a:p>
          <a:p>
            <a:pPr>
              <a:buFont typeface="Wingdings 2" pitchFamily="18" charset="2"/>
              <a:buNone/>
            </a:pPr>
            <a:r>
              <a:rPr lang="ru-RU" sz="1200" smtClean="0">
                <a:latin typeface="Times New Roman" pitchFamily="18" charset="0"/>
                <a:cs typeface="Times New Roman" pitchFamily="18" charset="0"/>
              </a:rPr>
              <a:t>	</a:t>
            </a:r>
            <a:r>
              <a:rPr lang="ru-RU" sz="1300" b="1" smtClean="0">
                <a:latin typeface="Times New Roman" pitchFamily="18" charset="0"/>
                <a:cs typeface="Times New Roman" pitchFamily="18" charset="0"/>
              </a:rPr>
              <a:t>Иванченко, Г.В. Психология восприятия музыки: подходы, проблемы, перспективы. / Г.В.Иванченко. – М.: Смысл, 2001. – 264 с. </a:t>
            </a:r>
          </a:p>
          <a:p>
            <a:pPr algn="just">
              <a:buFont typeface="Wingdings 2" pitchFamily="18" charset="2"/>
              <a:buNone/>
            </a:pPr>
            <a:r>
              <a:rPr lang="ru-RU" sz="1200" smtClean="0">
                <a:latin typeface="Times New Roman" pitchFamily="18" charset="0"/>
                <a:cs typeface="Times New Roman" pitchFamily="18" charset="0"/>
              </a:rPr>
              <a:t>          	Книга знакомит с историей исследований музыкального восприятия, с современными представлениями о процессах восприятия музыки.</a:t>
            </a:r>
          </a:p>
          <a:p>
            <a:pPr algn="just">
              <a:buFont typeface="Wingdings 2" pitchFamily="18" charset="2"/>
              <a:buNone/>
            </a:pPr>
            <a:r>
              <a:rPr lang="ru-RU" sz="1200" smtClean="0">
                <a:latin typeface="Times New Roman" pitchFamily="18" charset="0"/>
                <a:cs typeface="Times New Roman" pitchFamily="18" charset="0"/>
              </a:rPr>
              <a:t>         Адресована психологам, музыкантам, педагогам, социологам, всем, кого интересуют проблемы психологии восприятия музыки.</a:t>
            </a:r>
          </a:p>
          <a:p>
            <a:pPr>
              <a:buFont typeface="Wingdings 2" pitchFamily="18" charset="2"/>
              <a:buNone/>
            </a:pPr>
            <a:r>
              <a:rPr lang="ru-RU" sz="1300" b="1" smtClean="0">
                <a:latin typeface="Times New Roman" pitchFamily="18" charset="0"/>
                <a:cs typeface="Times New Roman" pitchFamily="18" charset="0"/>
              </a:rPr>
              <a:t>	Петрушин, В.И. Музыкальная психология: Учеб. Пособие для вузов / В. Петрушин. – М.: Академ. Проект, 2006. – 400 с.</a:t>
            </a:r>
          </a:p>
          <a:p>
            <a:pPr algn="just">
              <a:buFont typeface="Wingdings 2" pitchFamily="18" charset="2"/>
              <a:buNone/>
            </a:pPr>
            <a:r>
              <a:rPr lang="ru-RU" sz="1200" smtClean="0">
                <a:latin typeface="Times New Roman" pitchFamily="18" charset="0"/>
                <a:cs typeface="Times New Roman" pitchFamily="18" charset="0"/>
              </a:rPr>
              <a:t>		В книге раскрыты специфика музыкальной деятельности и особенности личности музыканта и его творчества, объяснены закономерности функционирования музыкально-психологических процессов, описаны приемы эмоционально-волевой регуляции при подготовке к публичному выступлению и т.д. В Приложении даются тесты на выявление профессиональной специализации в различных областях музыкальной деятельности.</a:t>
            </a:r>
          </a:p>
          <a:p>
            <a:pPr algn="just">
              <a:buFont typeface="Wingdings 2" pitchFamily="18" charset="2"/>
              <a:buNone/>
            </a:pPr>
            <a:r>
              <a:rPr lang="ru-RU" sz="1200" smtClean="0">
                <a:latin typeface="Times New Roman" pitchFamily="18" charset="0"/>
                <a:cs typeface="Times New Roman" pitchFamily="18" charset="0"/>
              </a:rPr>
              <a:t>	Для музыкантов-профессионалов - педагогов, исполнителей, а также для студентов музыкальных училищ, колледжей и вузов.</a:t>
            </a:r>
          </a:p>
          <a:p>
            <a:pPr>
              <a:buFont typeface="Wingdings 2" pitchFamily="18" charset="2"/>
              <a:buNone/>
            </a:pPr>
            <a:r>
              <a:rPr lang="ru-RU" sz="1300" b="1" smtClean="0">
                <a:latin typeface="Times New Roman" pitchFamily="18" charset="0"/>
                <a:cs typeface="Times New Roman" pitchFamily="18" charset="0"/>
              </a:rPr>
              <a:t>	Цыпин, ГМ. Сценическое волнение и другие аспекты психологии исполнительской деятельности / Г.М.Цыпин. – М.: Музыка, 2011. – 128 с.</a:t>
            </a:r>
          </a:p>
          <a:p>
            <a:pPr algn="just">
              <a:buFont typeface="Wingdings 2" pitchFamily="18" charset="2"/>
              <a:buNone/>
            </a:pPr>
            <a:r>
              <a:rPr lang="ru-RU" sz="1200" smtClean="0">
                <a:latin typeface="Times New Roman" pitchFamily="18" charset="0"/>
                <a:cs typeface="Times New Roman" pitchFamily="18" charset="0"/>
              </a:rPr>
              <a:t>         	В книге затронут широкий круг вопросов, связанных с профессионально-психологическими аспектами деятельности музыканта-исполнителя. Автором дается, в частности, анализ стрессовых состояний ("сценического волнения"), возникающих в процессе публичного выступления. Книга адресована музыкантам-исполнителям разных специальностей, а также учащимся и преподавателям музыкальных учебных заведений.</a:t>
            </a:r>
          </a:p>
        </p:txBody>
      </p:sp>
      <p:pic>
        <p:nvPicPr>
          <p:cNvPr id="4" name="Рисунок 3" descr="01.jpg"/>
          <p:cNvPicPr>
            <a:picLocks noChangeAspect="1"/>
          </p:cNvPicPr>
          <p:nvPr/>
        </p:nvPicPr>
        <p:blipFill>
          <a:blip r:embed="rId2" cstate="screen"/>
          <a:stretch>
            <a:fillRect/>
          </a:stretch>
        </p:blipFill>
        <p:spPr>
          <a:xfrm>
            <a:off x="357188" y="785813"/>
            <a:ext cx="928687" cy="1327150"/>
          </a:xfrm>
          <a:prstGeom prst="rect">
            <a:avLst/>
          </a:prstGeom>
          <a:ln>
            <a:noFill/>
          </a:ln>
          <a:effectLst>
            <a:outerShdw blurRad="292100" dist="139700" dir="2700000" algn="tl" rotWithShape="0">
              <a:srgbClr val="333333">
                <a:alpha val="65000"/>
              </a:srgbClr>
            </a:outerShdw>
          </a:effectLst>
        </p:spPr>
      </p:pic>
      <p:pic>
        <p:nvPicPr>
          <p:cNvPr id="5" name="Рисунок 4" descr="04.jpg"/>
          <p:cNvPicPr>
            <a:picLocks noChangeAspect="1"/>
          </p:cNvPicPr>
          <p:nvPr/>
        </p:nvPicPr>
        <p:blipFill>
          <a:blip r:embed="rId3" cstate="screen"/>
          <a:stretch>
            <a:fillRect/>
          </a:stretch>
        </p:blipFill>
        <p:spPr>
          <a:xfrm>
            <a:off x="357188" y="2286000"/>
            <a:ext cx="900112" cy="1285875"/>
          </a:xfrm>
          <a:prstGeom prst="rect">
            <a:avLst/>
          </a:prstGeom>
          <a:ln>
            <a:noFill/>
          </a:ln>
          <a:effectLst>
            <a:outerShdw blurRad="292100" dist="139700" dir="2700000" algn="tl" rotWithShape="0">
              <a:srgbClr val="333333">
                <a:alpha val="65000"/>
              </a:srgbClr>
            </a:outerShdw>
          </a:effectLst>
        </p:spPr>
      </p:pic>
      <p:pic>
        <p:nvPicPr>
          <p:cNvPr id="6" name="Рисунок 5" descr="03.jpg"/>
          <p:cNvPicPr>
            <a:picLocks noChangeAspect="1"/>
          </p:cNvPicPr>
          <p:nvPr/>
        </p:nvPicPr>
        <p:blipFill>
          <a:blip r:embed="rId4" cstate="screen"/>
          <a:stretch>
            <a:fillRect/>
          </a:stretch>
        </p:blipFill>
        <p:spPr>
          <a:xfrm>
            <a:off x="357188" y="3714750"/>
            <a:ext cx="900112" cy="1285875"/>
          </a:xfrm>
          <a:prstGeom prst="rect">
            <a:avLst/>
          </a:prstGeom>
          <a:ln>
            <a:noFill/>
          </a:ln>
          <a:effectLst>
            <a:outerShdw blurRad="292100" dist="139700" dir="2700000" algn="tl" rotWithShape="0">
              <a:srgbClr val="333333">
                <a:alpha val="65000"/>
              </a:srgbClr>
            </a:outerShdw>
          </a:effectLst>
        </p:spPr>
      </p:pic>
      <p:pic>
        <p:nvPicPr>
          <p:cNvPr id="7" name="Рисунок 6" descr="02.jpg"/>
          <p:cNvPicPr>
            <a:picLocks noChangeAspect="1"/>
          </p:cNvPicPr>
          <p:nvPr/>
        </p:nvPicPr>
        <p:blipFill>
          <a:blip r:embed="rId5" cstate="screen"/>
          <a:stretch>
            <a:fillRect/>
          </a:stretch>
        </p:blipFill>
        <p:spPr>
          <a:xfrm>
            <a:off x="357188" y="5072063"/>
            <a:ext cx="923925" cy="1319212"/>
          </a:xfrm>
          <a:prstGeom prst="rect">
            <a:avLst/>
          </a:prstGeom>
          <a:ln>
            <a:noFill/>
          </a:ln>
          <a:effectLst>
            <a:outerShdw blurRad="292100" dist="139700" dir="2700000" algn="tl" rotWithShape="0">
              <a:srgbClr val="333333">
                <a:alpha val="65000"/>
              </a:srgbClr>
            </a:outerShdw>
          </a:effectLst>
        </p:spPr>
      </p:pic>
      <p:pic>
        <p:nvPicPr>
          <p:cNvPr id="32775" name="Рисунок 7" descr="note-orange.png"/>
          <p:cNvPicPr>
            <a:picLocks noChangeAspect="1"/>
          </p:cNvPicPr>
          <p:nvPr/>
        </p:nvPicPr>
        <p:blipFill>
          <a:blip r:embed="rId6" cstate="screen"/>
          <a:srcRect/>
          <a:stretch>
            <a:fillRect/>
          </a:stretch>
        </p:blipFill>
        <p:spPr bwMode="auto">
          <a:xfrm>
            <a:off x="8705850" y="6419850"/>
            <a:ext cx="438150" cy="4381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838200"/>
          </a:xfrm>
        </p:spPr>
        <p:txBody>
          <a:bodyPr/>
          <a:lstStyle/>
          <a:p>
            <a:pPr algn="ctr" fontAlgn="auto">
              <a:spcAft>
                <a:spcPts val="0"/>
              </a:spcAft>
              <a:defRPr/>
            </a:pPr>
            <a:r>
              <a:rPr lang="ru-RU" sz="4000" dirty="0" smtClean="0"/>
              <a:t>Книги о музыке и музыкантах</a:t>
            </a:r>
            <a:endParaRPr lang="ru-RU" sz="4000" dirty="0"/>
          </a:p>
        </p:txBody>
      </p:sp>
      <p:sp>
        <p:nvSpPr>
          <p:cNvPr id="3" name="Содержимое 2"/>
          <p:cNvSpPr>
            <a:spLocks noGrp="1"/>
          </p:cNvSpPr>
          <p:nvPr>
            <p:ph idx="1"/>
          </p:nvPr>
        </p:nvSpPr>
        <p:spPr>
          <a:xfrm>
            <a:off x="1857375" y="1143000"/>
            <a:ext cx="7143750" cy="5715000"/>
          </a:xfrm>
        </p:spPr>
        <p:txBody>
          <a:bodyPr>
            <a:normAutofit/>
          </a:bodyPr>
          <a:lstStyle/>
          <a:p>
            <a:pPr>
              <a:lnSpc>
                <a:spcPct val="80000"/>
              </a:lnSpc>
              <a:buFont typeface="Wingdings 2" pitchFamily="18" charset="2"/>
              <a:buNone/>
            </a:pPr>
            <a:r>
              <a:rPr lang="ru-RU" sz="1300" b="1" smtClean="0"/>
              <a:t>                </a:t>
            </a:r>
          </a:p>
          <a:p>
            <a:pPr>
              <a:lnSpc>
                <a:spcPct val="80000"/>
              </a:lnSpc>
              <a:buFont typeface="Wingdings 2" pitchFamily="18" charset="2"/>
              <a:buNone/>
            </a:pPr>
            <a:r>
              <a:rPr lang="ru-RU" sz="1300" b="1" smtClean="0"/>
              <a:t>        </a:t>
            </a:r>
            <a:r>
              <a:rPr lang="ru-RU" sz="1400" b="1" smtClean="0">
                <a:latin typeface="Times New Roman" pitchFamily="18" charset="0"/>
                <a:cs typeface="Times New Roman" pitchFamily="18" charset="0"/>
              </a:rPr>
              <a:t>Видгорф, Л. Улицами московского романса: книга – экскурсия / Л.Видгоф, - М.: Вече, 2009. – 984 с.: ил.</a:t>
            </a:r>
          </a:p>
          <a:p>
            <a:pPr algn="just">
              <a:lnSpc>
                <a:spcPct val="80000"/>
              </a:lnSpc>
              <a:buFont typeface="Wingdings 2" pitchFamily="18" charset="2"/>
              <a:buNone/>
            </a:pPr>
            <a:r>
              <a:rPr lang="ru-RU" sz="1300" smtClean="0">
                <a:latin typeface="Times New Roman" pitchFamily="18" charset="0"/>
                <a:cs typeface="Times New Roman" pitchFamily="18" charset="0"/>
              </a:rPr>
              <a:t>       		 Романс - интереснейшее явление русской культуры. Предлагаемая вашему вниманию книга обогащает географию московской культуры. Она знакомит с бытованием» романса в Москве, «московским» романсом, эпизодами из его жизни, его авторами, исполнителями и слушателями, со знаменитыми московскими домами, где он звучал. В Приложении вы найдете тексты популярных русских романсов. Издание адресовано широкому кругу читателей, интересующихся жизнью, историей и культурой Москвы.</a:t>
            </a:r>
          </a:p>
          <a:p>
            <a:pPr>
              <a:lnSpc>
                <a:spcPct val="80000"/>
              </a:lnSpc>
              <a:buFont typeface="Wingdings 2" pitchFamily="18" charset="2"/>
              <a:buNone/>
            </a:pPr>
            <a:endParaRPr lang="ru-RU" sz="1300" smtClean="0">
              <a:latin typeface="Times New Roman" pitchFamily="18" charset="0"/>
              <a:cs typeface="Times New Roman" pitchFamily="18" charset="0"/>
            </a:endParaRPr>
          </a:p>
          <a:p>
            <a:pPr>
              <a:lnSpc>
                <a:spcPct val="80000"/>
              </a:lnSpc>
              <a:buFont typeface="Wingdings 2" pitchFamily="18" charset="2"/>
              <a:buNone/>
            </a:pPr>
            <a:endParaRPr lang="ru-RU" sz="1300" smtClean="0">
              <a:latin typeface="Times New Roman" pitchFamily="18" charset="0"/>
              <a:cs typeface="Times New Roman" pitchFamily="18" charset="0"/>
            </a:endParaRPr>
          </a:p>
          <a:p>
            <a:pPr>
              <a:lnSpc>
                <a:spcPct val="80000"/>
              </a:lnSpc>
              <a:buFont typeface="Wingdings 2" pitchFamily="18" charset="2"/>
              <a:buNone/>
            </a:pPr>
            <a:r>
              <a:rPr lang="ru-RU" sz="1400" b="1" smtClean="0">
                <a:latin typeface="Times New Roman" pitchFamily="18" charset="0"/>
                <a:cs typeface="Times New Roman" pitchFamily="18" charset="0"/>
              </a:rPr>
              <a:t>       Липс, Ф. Кажется это было вчера…/ Ф.Липс. – М.: Музыка, 2009. – 336 с.: ил.</a:t>
            </a:r>
          </a:p>
          <a:p>
            <a:pPr algn="just">
              <a:lnSpc>
                <a:spcPct val="80000"/>
              </a:lnSpc>
              <a:buFont typeface="Wingdings 2" pitchFamily="18" charset="2"/>
              <a:buNone/>
            </a:pPr>
            <a:r>
              <a:rPr lang="ru-RU" sz="1300" smtClean="0">
                <a:latin typeface="Times New Roman" pitchFamily="18" charset="0"/>
                <a:cs typeface="Times New Roman" pitchFamily="18" charset="0"/>
              </a:rPr>
              <a:t>        		Книга народного артиста России, профессора Российской академии музыки им. Гнесиных о замечательных музыкантах - педагогах, композиторах, дирижерах, исполнителях, с которыми его свела судьба. Обладая ярким литературным даром, автор в аналитических статьях, воспоминаниях, небольших зарисовках создает живые творческие портреты современников, рассказывает о событиях, которыми так богата жизнь артиста. </a:t>
            </a:r>
          </a:p>
          <a:p>
            <a:pPr>
              <a:lnSpc>
                <a:spcPct val="80000"/>
              </a:lnSpc>
              <a:buFont typeface="Wingdings 2" pitchFamily="18" charset="2"/>
              <a:buNone/>
            </a:pPr>
            <a:endParaRPr lang="ru-RU" sz="1300" smtClean="0">
              <a:latin typeface="Times New Roman" pitchFamily="18" charset="0"/>
              <a:cs typeface="Times New Roman" pitchFamily="18" charset="0"/>
            </a:endParaRPr>
          </a:p>
          <a:p>
            <a:pPr>
              <a:lnSpc>
                <a:spcPct val="80000"/>
              </a:lnSpc>
              <a:buFont typeface="Wingdings 2" pitchFamily="18" charset="2"/>
              <a:buNone/>
            </a:pPr>
            <a:endParaRPr lang="ru-RU" sz="1300" b="1" smtClean="0">
              <a:latin typeface="Times New Roman" pitchFamily="18" charset="0"/>
              <a:cs typeface="Times New Roman" pitchFamily="18" charset="0"/>
            </a:endParaRPr>
          </a:p>
          <a:p>
            <a:pPr>
              <a:lnSpc>
                <a:spcPct val="80000"/>
              </a:lnSpc>
              <a:buFont typeface="Wingdings 2" pitchFamily="18" charset="2"/>
              <a:buNone/>
            </a:pPr>
            <a:r>
              <a:rPr lang="ru-RU" sz="1400" b="1" smtClean="0">
                <a:latin typeface="Times New Roman" pitchFamily="18" charset="0"/>
                <a:cs typeface="Times New Roman" pitchFamily="18" charset="0"/>
              </a:rPr>
              <a:t>        Могильницкий, В. Святослав Рихтер / В.А. Могильницкий. – Челябинск: Урал «</a:t>
            </a:r>
            <a:r>
              <a:rPr lang="en-US" sz="1400" b="1" smtClean="0">
                <a:latin typeface="Times New Roman" pitchFamily="18" charset="0"/>
                <a:cs typeface="Times New Roman" pitchFamily="18" charset="0"/>
              </a:rPr>
              <a:t>LTD</a:t>
            </a:r>
            <a:r>
              <a:rPr lang="ru-RU" sz="1400" b="1" smtClean="0">
                <a:latin typeface="Times New Roman" pitchFamily="18" charset="0"/>
                <a:cs typeface="Times New Roman" pitchFamily="18" charset="0"/>
              </a:rPr>
              <a:t>», 2000. – 345 с.: ил., фото. портрет.: - (Иллюстрированные Биографии Великих Музыкантов)</a:t>
            </a:r>
          </a:p>
          <a:p>
            <a:pPr algn="just">
              <a:lnSpc>
                <a:spcPct val="80000"/>
              </a:lnSpc>
              <a:buFont typeface="Wingdings 2" pitchFamily="18" charset="2"/>
              <a:buNone/>
            </a:pPr>
            <a:r>
              <a:rPr lang="ru-RU" sz="1300" smtClean="0">
                <a:latin typeface="Times New Roman" pitchFamily="18" charset="0"/>
                <a:cs typeface="Times New Roman" pitchFamily="18" charset="0"/>
              </a:rPr>
              <a:t>        		Святослав Теофилович Рихтер (1915-1997), величайший пианист XX века, не оставил нам почти ничего, что могло бы рассказать о его судьбе и личной жизни, о его пристрастиях и антипатиях, словно он, живущий в мире музыки, совсем не жил в мире обыкновенном. Почти нет его писем. Единственные свидетельства о нем - это разрозненные воспоминания людей, знавших его и встречавшихся с ним, и... само звучание музыки, которую он исполнял с непревзойденным мастерством, `его почерк`, его чувства, его ритмы динамика, его образ. В нем был талант от бога. </a:t>
            </a:r>
          </a:p>
        </p:txBody>
      </p:sp>
      <p:pic>
        <p:nvPicPr>
          <p:cNvPr id="4" name="Рисунок 3" descr="01.jpg"/>
          <p:cNvPicPr>
            <a:picLocks noChangeAspect="1"/>
          </p:cNvPicPr>
          <p:nvPr/>
        </p:nvPicPr>
        <p:blipFill>
          <a:blip r:embed="rId2" cstate="screen"/>
          <a:stretch>
            <a:fillRect/>
          </a:stretch>
        </p:blipFill>
        <p:spPr>
          <a:xfrm>
            <a:off x="428625" y="1285875"/>
            <a:ext cx="1143000" cy="1633538"/>
          </a:xfrm>
          <a:prstGeom prst="rect">
            <a:avLst/>
          </a:prstGeom>
          <a:ln>
            <a:noFill/>
          </a:ln>
          <a:effectLst>
            <a:outerShdw blurRad="292100" dist="139700" dir="2700000" algn="tl" rotWithShape="0">
              <a:srgbClr val="333333">
                <a:alpha val="65000"/>
              </a:srgbClr>
            </a:outerShdw>
          </a:effectLst>
        </p:spPr>
      </p:pic>
      <p:pic>
        <p:nvPicPr>
          <p:cNvPr id="5" name="Рисунок 4" descr="02.jpg"/>
          <p:cNvPicPr>
            <a:picLocks noChangeAspect="1"/>
          </p:cNvPicPr>
          <p:nvPr/>
        </p:nvPicPr>
        <p:blipFill>
          <a:blip r:embed="rId3" cstate="screen"/>
          <a:stretch>
            <a:fillRect/>
          </a:stretch>
        </p:blipFill>
        <p:spPr>
          <a:xfrm>
            <a:off x="428625" y="3143250"/>
            <a:ext cx="1143000" cy="1633538"/>
          </a:xfrm>
          <a:prstGeom prst="rect">
            <a:avLst/>
          </a:prstGeom>
          <a:ln>
            <a:noFill/>
          </a:ln>
          <a:effectLst>
            <a:outerShdw blurRad="292100" dist="139700" dir="2700000" algn="tl" rotWithShape="0">
              <a:srgbClr val="333333">
                <a:alpha val="65000"/>
              </a:srgbClr>
            </a:outerShdw>
          </a:effectLst>
        </p:spPr>
      </p:pic>
      <p:pic>
        <p:nvPicPr>
          <p:cNvPr id="6" name="Рисунок 5" descr="03.jpg"/>
          <p:cNvPicPr>
            <a:picLocks noChangeAspect="1"/>
          </p:cNvPicPr>
          <p:nvPr/>
        </p:nvPicPr>
        <p:blipFill>
          <a:blip r:embed="rId4" cstate="screen"/>
          <a:stretch>
            <a:fillRect/>
          </a:stretch>
        </p:blipFill>
        <p:spPr>
          <a:xfrm>
            <a:off x="428625" y="4962525"/>
            <a:ext cx="1143000" cy="16335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43063" y="142875"/>
            <a:ext cx="7329487" cy="6357938"/>
          </a:xfrm>
        </p:spPr>
        <p:txBody>
          <a:bodyPr>
            <a:normAutofit/>
          </a:bodyPr>
          <a:lstStyle/>
          <a:p>
            <a:pPr>
              <a:lnSpc>
                <a:spcPct val="90000"/>
              </a:lnSpc>
              <a:buFont typeface="Wingdings 2" pitchFamily="18" charset="2"/>
              <a:buNone/>
            </a:pPr>
            <a:endParaRPr lang="ru-RU" sz="1300" smtClean="0"/>
          </a:p>
          <a:p>
            <a:pPr>
              <a:lnSpc>
                <a:spcPct val="90000"/>
              </a:lnSpc>
              <a:buFont typeface="Wingdings 2" pitchFamily="18" charset="2"/>
              <a:buNone/>
            </a:pPr>
            <a:endParaRPr lang="ru-RU" sz="1400" smtClean="0">
              <a:latin typeface="Times New Roman" pitchFamily="18" charset="0"/>
              <a:cs typeface="Times New Roman" pitchFamily="18" charset="0"/>
            </a:endParaRPr>
          </a:p>
          <a:p>
            <a:pPr>
              <a:lnSpc>
                <a:spcPct val="90000"/>
              </a:lnSpc>
              <a:buFont typeface="Wingdings 2" pitchFamily="18" charset="2"/>
              <a:buNone/>
            </a:pPr>
            <a:r>
              <a:rPr lang="ru-RU" sz="1400" b="1" smtClean="0">
                <a:latin typeface="Times New Roman" pitchFamily="18" charset="0"/>
                <a:cs typeface="Times New Roman" pitchFamily="18" charset="0"/>
              </a:rPr>
              <a:t>        Скрябин, А.Н. Письма / А.Н. Скрябин: сост., ред. И примеч. А.Кашперова. – М.: Музыка, 2003. – 720 с. – (Отечественная музыкальная культура в письмах и документах)</a:t>
            </a:r>
          </a:p>
          <a:p>
            <a:pPr algn="just">
              <a:lnSpc>
                <a:spcPct val="90000"/>
              </a:lnSpc>
              <a:buFont typeface="Wingdings 2" pitchFamily="18" charset="2"/>
              <a:buNone/>
            </a:pPr>
            <a:r>
              <a:rPr lang="ru-RU" sz="1400" smtClean="0">
                <a:latin typeface="Times New Roman" pitchFamily="18" charset="0"/>
                <a:cs typeface="Times New Roman" pitchFamily="18" charset="0"/>
              </a:rPr>
              <a:t>		</a:t>
            </a:r>
            <a:r>
              <a:rPr lang="ru-RU" sz="1300" smtClean="0">
                <a:latin typeface="Times New Roman" pitchFamily="18" charset="0"/>
                <a:cs typeface="Times New Roman" pitchFamily="18" charset="0"/>
              </a:rPr>
              <a:t>Настоящее собрание писем А.Н.Скрябина представляет собой перепечатку издания, вышедшего в 1965 году и давно ставшего библиографической редкостью. Эпистолярное наследие Скрябина - неоценимый источник сведений, необходимых для изучения личности, жизни и творчества великого русского композитора и в то же время ценнейший документ культурной жизни России рубежа XIX-XX веков. Для музыкантов-профессионалов, студентов и педагогов музыкальных учебных заведений, широкого круга любителей музыки.</a:t>
            </a:r>
          </a:p>
          <a:p>
            <a:pPr>
              <a:lnSpc>
                <a:spcPct val="90000"/>
              </a:lnSpc>
              <a:buFont typeface="Wingdings 2" pitchFamily="18" charset="2"/>
              <a:buNone/>
            </a:pPr>
            <a:endParaRPr lang="ru-RU" sz="1400" smtClean="0">
              <a:latin typeface="Times New Roman" pitchFamily="18" charset="0"/>
              <a:cs typeface="Times New Roman" pitchFamily="18" charset="0"/>
            </a:endParaRPr>
          </a:p>
          <a:p>
            <a:pPr>
              <a:lnSpc>
                <a:spcPct val="90000"/>
              </a:lnSpc>
              <a:buFont typeface="Wingdings 2" pitchFamily="18" charset="2"/>
              <a:buNone/>
            </a:pPr>
            <a:r>
              <a:rPr lang="ru-RU" sz="1400" b="1" smtClean="0">
                <a:latin typeface="Times New Roman" pitchFamily="18" charset="0"/>
                <a:cs typeface="Times New Roman" pitchFamily="18" charset="0"/>
              </a:rPr>
              <a:t>       Соколов, А.С. Мир музыки в зеркале времен / А.С.Соколов. – М.: Просвещение, 2008. – 276 с.: ил.</a:t>
            </a:r>
          </a:p>
          <a:p>
            <a:pPr algn="just">
              <a:lnSpc>
                <a:spcPct val="90000"/>
              </a:lnSpc>
              <a:buFont typeface="Wingdings 2" pitchFamily="18" charset="2"/>
              <a:buNone/>
            </a:pPr>
            <a:r>
              <a:rPr lang="ru-RU" sz="1400" smtClean="0">
                <a:latin typeface="Times New Roman" pitchFamily="18" charset="0"/>
                <a:cs typeface="Times New Roman" pitchFamily="18" charset="0"/>
              </a:rPr>
              <a:t>		</a:t>
            </a:r>
            <a:r>
              <a:rPr lang="ru-RU" sz="1300" smtClean="0">
                <a:latin typeface="Times New Roman" pitchFamily="18" charset="0"/>
                <a:cs typeface="Times New Roman" pitchFamily="18" charset="0"/>
              </a:rPr>
              <a:t>Автор книги приглашает читателей к совместному раздумью над внутренними законами музыки, к ее постижению как особого рода духовного творчества человека. Книга поможет в определенной мере восполнить дефицит педагогической литературы, посвященной зарубежной и отечественной музыке XX в., а также сформировать у читателей-слушателей адекватную установку на восприятие музыкальных произведений разных эпох и народов. Этому будут способствовать и иллюстрации, широко представленные на страницах книги.</a:t>
            </a:r>
          </a:p>
          <a:p>
            <a:pPr>
              <a:lnSpc>
                <a:spcPct val="90000"/>
              </a:lnSpc>
              <a:buFont typeface="Wingdings 2" pitchFamily="18" charset="2"/>
              <a:buNone/>
            </a:pPr>
            <a:endParaRPr lang="ru-RU" sz="1400" smtClean="0">
              <a:latin typeface="Times New Roman" pitchFamily="18" charset="0"/>
              <a:cs typeface="Times New Roman" pitchFamily="18" charset="0"/>
            </a:endParaRPr>
          </a:p>
          <a:p>
            <a:pPr>
              <a:lnSpc>
                <a:spcPct val="90000"/>
              </a:lnSpc>
              <a:buFont typeface="Wingdings 2" pitchFamily="18" charset="2"/>
              <a:buNone/>
            </a:pPr>
            <a:r>
              <a:rPr lang="ru-RU" sz="1400" b="1" smtClean="0">
                <a:latin typeface="Times New Roman" pitchFamily="18" charset="0"/>
                <a:cs typeface="Times New Roman" pitchFamily="18" charset="0"/>
              </a:rPr>
              <a:t>       Талькова, О.Ю. Игорь Тальков. Крестный путь / О.Ю.Талькова,  В.В.Тальков. – М.: Алгоритм: Эксмо, 2009. – 400 с.: ил. – (Лучшие биографии)</a:t>
            </a:r>
          </a:p>
          <a:p>
            <a:pPr algn="just">
              <a:lnSpc>
                <a:spcPct val="90000"/>
              </a:lnSpc>
              <a:buFont typeface="Wingdings 2" pitchFamily="18" charset="2"/>
              <a:buNone/>
            </a:pPr>
            <a:r>
              <a:rPr lang="ru-RU" sz="1400" smtClean="0">
                <a:latin typeface="Times New Roman" pitchFamily="18" charset="0"/>
                <a:cs typeface="Times New Roman" pitchFamily="18" charset="0"/>
              </a:rPr>
              <a:t>        	</a:t>
            </a:r>
            <a:r>
              <a:rPr lang="ru-RU" sz="1300" smtClean="0">
                <a:latin typeface="Times New Roman" pitchFamily="18" charset="0"/>
                <a:cs typeface="Times New Roman" pitchFamily="18" charset="0"/>
              </a:rPr>
              <a:t>Игорь Тальков впервые вошел в наш дом с телеэкрана «белым лебедем с аккордеоном» - исполнителем песни «Чистые пруды». И сразу стал звездой. Потом ошеломил своей «Россией» («Листая старую тетрадь расстрелянного генерала...»). И только после его трагической гибели суждено было узнать нам творчество талантливого певца, поэта и композитора во всей полноте: услышать незабываемые теперь песни - гражданские, социально-политические и лирические, о любви, песни-воспоминания, каждая из которых биография его души. Талькова причисляли к рок-бардам. Хотя сам он таковым себя не считал. В воспоминаниях матери и брата предстает живой образ Игоря Талькова с детских лет.</a:t>
            </a:r>
          </a:p>
          <a:p>
            <a:pPr>
              <a:lnSpc>
                <a:spcPct val="90000"/>
              </a:lnSpc>
              <a:buFont typeface="Wingdings 2" pitchFamily="18" charset="2"/>
              <a:buNone/>
            </a:pPr>
            <a:endParaRPr lang="ru-RU" sz="1400" smtClean="0">
              <a:latin typeface="Times New Roman" pitchFamily="18" charset="0"/>
              <a:cs typeface="Times New Roman" pitchFamily="18" charset="0"/>
            </a:endParaRPr>
          </a:p>
          <a:p>
            <a:pPr>
              <a:lnSpc>
                <a:spcPct val="90000"/>
              </a:lnSpc>
              <a:buFont typeface="Wingdings 2" pitchFamily="18" charset="2"/>
              <a:buNone/>
            </a:pPr>
            <a:endParaRPr lang="ru-RU" sz="1300" b="1" smtClean="0"/>
          </a:p>
          <a:p>
            <a:pPr>
              <a:lnSpc>
                <a:spcPct val="90000"/>
              </a:lnSpc>
              <a:buFont typeface="Wingdings 2" pitchFamily="18" charset="2"/>
              <a:buNone/>
            </a:pPr>
            <a:endParaRPr lang="ru-RU" sz="1300" smtClean="0"/>
          </a:p>
        </p:txBody>
      </p:sp>
      <p:pic>
        <p:nvPicPr>
          <p:cNvPr id="4" name="Рисунок 3" descr="05.jpg"/>
          <p:cNvPicPr>
            <a:picLocks noChangeAspect="1"/>
          </p:cNvPicPr>
          <p:nvPr/>
        </p:nvPicPr>
        <p:blipFill>
          <a:blip r:embed="rId2" cstate="screen"/>
          <a:stretch>
            <a:fillRect/>
          </a:stretch>
        </p:blipFill>
        <p:spPr>
          <a:xfrm>
            <a:off x="357188" y="500063"/>
            <a:ext cx="1138237" cy="1625600"/>
          </a:xfrm>
          <a:prstGeom prst="rect">
            <a:avLst/>
          </a:prstGeom>
          <a:ln>
            <a:noFill/>
          </a:ln>
          <a:effectLst>
            <a:outerShdw blurRad="292100" dist="139700" dir="2700000" algn="tl" rotWithShape="0">
              <a:srgbClr val="333333">
                <a:alpha val="65000"/>
              </a:srgbClr>
            </a:outerShdw>
          </a:effectLst>
        </p:spPr>
      </p:pic>
      <p:pic>
        <p:nvPicPr>
          <p:cNvPr id="5" name="Рисунок 4" descr="08.jpg"/>
          <p:cNvPicPr>
            <a:picLocks noChangeAspect="1"/>
          </p:cNvPicPr>
          <p:nvPr/>
        </p:nvPicPr>
        <p:blipFill>
          <a:blip r:embed="rId3" cstate="screen"/>
          <a:stretch>
            <a:fillRect/>
          </a:stretch>
        </p:blipFill>
        <p:spPr>
          <a:xfrm>
            <a:off x="357188" y="2500313"/>
            <a:ext cx="1166812" cy="1666875"/>
          </a:xfrm>
          <a:prstGeom prst="rect">
            <a:avLst/>
          </a:prstGeom>
          <a:ln>
            <a:noFill/>
          </a:ln>
          <a:effectLst>
            <a:outerShdw blurRad="292100" dist="139700" dir="2700000" algn="tl" rotWithShape="0">
              <a:srgbClr val="333333">
                <a:alpha val="65000"/>
              </a:srgbClr>
            </a:outerShdw>
          </a:effectLst>
        </p:spPr>
      </p:pic>
      <p:pic>
        <p:nvPicPr>
          <p:cNvPr id="6" name="Рисунок 5" descr="06.jpg"/>
          <p:cNvPicPr>
            <a:picLocks noChangeAspect="1"/>
          </p:cNvPicPr>
          <p:nvPr/>
        </p:nvPicPr>
        <p:blipFill>
          <a:blip r:embed="rId4" cstate="screen"/>
          <a:stretch>
            <a:fillRect/>
          </a:stretch>
        </p:blipFill>
        <p:spPr>
          <a:xfrm>
            <a:off x="357188" y="4714875"/>
            <a:ext cx="1166812" cy="1666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00263" y="928688"/>
            <a:ext cx="7043737" cy="4525962"/>
          </a:xfrm>
        </p:spPr>
        <p:txBody>
          <a:bodyPr>
            <a:normAutofit/>
          </a:bodyPr>
          <a:lstStyle/>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Чайковский, П.И. Дневники/ П.И.Чайковский. – М.: Изд-во «Наш дом. – </a:t>
            </a:r>
            <a:r>
              <a:rPr lang="en-US" sz="1400" b="1" smtClean="0">
                <a:latin typeface="Times New Roman" pitchFamily="18" charset="0"/>
                <a:cs typeface="Times New Roman" pitchFamily="18" charset="0"/>
              </a:rPr>
              <a:t>L’Age d’Homme</a:t>
            </a:r>
            <a:r>
              <a:rPr lang="ru-RU" sz="1400" b="1" smtClean="0">
                <a:latin typeface="Times New Roman" pitchFamily="18" charset="0"/>
                <a:cs typeface="Times New Roman" pitchFamily="18" charset="0"/>
              </a:rPr>
              <a:t>», Екатеринбург: Изд-во «У-Фактория», - 2000, - 304 с.: 2 ил. (Серия «Песочные Часы»)</a:t>
            </a: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endParaRPr lang="ru-RU" sz="1400" b="1"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Шостакович: между мгновением и вечностью: Документы, материалы, статьи. – СПб: Композитор, 2000. – 950 с.: ил.</a:t>
            </a:r>
          </a:p>
          <a:p>
            <a:pPr>
              <a:buFont typeface="Wingdings 2" pitchFamily="18" charset="2"/>
              <a:buNone/>
            </a:pPr>
            <a:endParaRPr lang="ru-RU" sz="1000" smtClean="0"/>
          </a:p>
          <a:p>
            <a:pPr>
              <a:buFont typeface="Wingdings 2" pitchFamily="18" charset="2"/>
              <a:buNone/>
            </a:pPr>
            <a:endParaRPr lang="ru-RU" sz="1000" smtClean="0"/>
          </a:p>
        </p:txBody>
      </p:sp>
      <p:pic>
        <p:nvPicPr>
          <p:cNvPr id="4" name="Рисунок 3" descr="04.jpg"/>
          <p:cNvPicPr>
            <a:picLocks noChangeAspect="1"/>
          </p:cNvPicPr>
          <p:nvPr/>
        </p:nvPicPr>
        <p:blipFill>
          <a:blip r:embed="rId2" cstate="screen"/>
          <a:stretch>
            <a:fillRect/>
          </a:stretch>
        </p:blipFill>
        <p:spPr>
          <a:xfrm>
            <a:off x="357188" y="1143000"/>
            <a:ext cx="1571625" cy="2244725"/>
          </a:xfrm>
          <a:prstGeom prst="rect">
            <a:avLst/>
          </a:prstGeom>
          <a:ln>
            <a:noFill/>
          </a:ln>
          <a:effectLst>
            <a:outerShdw blurRad="292100" dist="139700" dir="2700000" algn="tl" rotWithShape="0">
              <a:srgbClr val="333333">
                <a:alpha val="65000"/>
              </a:srgbClr>
            </a:outerShdw>
          </a:effectLst>
        </p:spPr>
      </p:pic>
      <p:pic>
        <p:nvPicPr>
          <p:cNvPr id="5" name="Рисунок 4" descr="07.jpg"/>
          <p:cNvPicPr>
            <a:picLocks noChangeAspect="1"/>
          </p:cNvPicPr>
          <p:nvPr/>
        </p:nvPicPr>
        <p:blipFill>
          <a:blip r:embed="rId3" cstate="screen"/>
          <a:stretch>
            <a:fillRect/>
          </a:stretch>
        </p:blipFill>
        <p:spPr>
          <a:xfrm>
            <a:off x="357188" y="4000500"/>
            <a:ext cx="1549400" cy="2214563"/>
          </a:xfrm>
          <a:prstGeom prst="rect">
            <a:avLst/>
          </a:prstGeom>
          <a:ln>
            <a:noFill/>
          </a:ln>
          <a:effectLst>
            <a:outerShdw blurRad="292100" dist="139700" dir="2700000" algn="tl" rotWithShape="0">
              <a:srgbClr val="333333">
                <a:alpha val="65000"/>
              </a:srgbClr>
            </a:outerShdw>
          </a:effectLst>
        </p:spPr>
      </p:pic>
      <p:pic>
        <p:nvPicPr>
          <p:cNvPr id="36868" name="Рисунок 7" descr="note-orange.png"/>
          <p:cNvPicPr>
            <a:picLocks noChangeAspect="1"/>
          </p:cNvPicPr>
          <p:nvPr/>
        </p:nvPicPr>
        <p:blipFill>
          <a:blip r:embed="rId4" cstate="screen"/>
          <a:srcRect/>
          <a:stretch>
            <a:fillRect/>
          </a:stretch>
        </p:blipFill>
        <p:spPr bwMode="auto">
          <a:xfrm>
            <a:off x="8072438" y="5786438"/>
            <a:ext cx="1071562" cy="10715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20" y="142852"/>
            <a:ext cx="8686800" cy="838200"/>
          </a:xfrm>
        </p:spPr>
        <p:txBody>
          <a:bodyPr/>
          <a:lstStyle/>
          <a:p>
            <a:pPr algn="ctr" fontAlgn="auto">
              <a:spcAft>
                <a:spcPts val="0"/>
              </a:spcAft>
              <a:defRPr/>
            </a:pPr>
            <a:r>
              <a:rPr lang="ru-RU" dirty="0" smtClean="0"/>
              <a:t>Список литературы</a:t>
            </a:r>
            <a:endParaRPr lang="ru-RU" dirty="0"/>
          </a:p>
        </p:txBody>
      </p:sp>
      <p:sp>
        <p:nvSpPr>
          <p:cNvPr id="3" name="Содержимое 2"/>
          <p:cNvSpPr>
            <a:spLocks noGrp="1"/>
          </p:cNvSpPr>
          <p:nvPr>
            <p:ph idx="4294967295"/>
          </p:nvPr>
        </p:nvSpPr>
        <p:spPr>
          <a:xfrm>
            <a:off x="142875" y="1500188"/>
            <a:ext cx="8848725" cy="4579937"/>
          </a:xfrm>
        </p:spPr>
        <p:txBody>
          <a:bodyPr>
            <a:normAutofit fontScale="40000" lnSpcReduction="20000"/>
          </a:bodyPr>
          <a:lstStyle/>
          <a:p>
            <a:pPr algn="just" fontAlgn="auto">
              <a:spcAft>
                <a:spcPts val="0"/>
              </a:spcAft>
              <a:buFont typeface="Wingdings 2"/>
              <a:buNone/>
              <a:defRPr/>
            </a:pPr>
            <a:r>
              <a:rPr lang="ru-RU" b="1" dirty="0" smtClean="0"/>
              <a:t>	</a:t>
            </a:r>
            <a:r>
              <a:rPr lang="ru-RU" sz="3800" b="1" dirty="0" smtClean="0">
                <a:latin typeface="Courier Condensed" pitchFamily="2" charset="0"/>
              </a:rPr>
              <a:t>Билан, Д. Хроники. От хулигана до мечтателя / Д. Билан. - М.: </a:t>
            </a:r>
            <a:r>
              <a:rPr lang="ru-RU" sz="3800" b="1" dirty="0" err="1" smtClean="0">
                <a:latin typeface="Courier Condensed" pitchFamily="2" charset="0"/>
              </a:rPr>
              <a:t>Астрель</a:t>
            </a:r>
            <a:r>
              <a:rPr lang="ru-RU" sz="3800" b="1" dirty="0" smtClean="0">
                <a:latin typeface="Courier Condensed" pitchFamily="2" charset="0"/>
              </a:rPr>
              <a:t>, 2012 – 356 с.: ил. </a:t>
            </a:r>
            <a:endParaRPr lang="ru-RU" sz="3800" dirty="0" smtClean="0">
              <a:latin typeface="Courier Condensed" pitchFamily="2" charset="0"/>
            </a:endParaRPr>
          </a:p>
          <a:p>
            <a:pPr algn="just" fontAlgn="auto">
              <a:spcAft>
                <a:spcPts val="0"/>
              </a:spcAft>
              <a:buFont typeface="Wingdings 2"/>
              <a:buNone/>
              <a:defRPr/>
            </a:pPr>
            <a:r>
              <a:rPr lang="ru-RU" sz="3800" i="1" dirty="0" smtClean="0">
                <a:latin typeface="Courier Condensed" pitchFamily="2" charset="0"/>
              </a:rPr>
              <a:t> </a:t>
            </a:r>
            <a:endParaRPr lang="ru-RU" sz="3800" dirty="0" smtClean="0">
              <a:latin typeface="Courier Condensed" pitchFamily="2" charset="0"/>
            </a:endParaRPr>
          </a:p>
          <a:p>
            <a:pPr algn="just" fontAlgn="auto">
              <a:spcAft>
                <a:spcPts val="0"/>
              </a:spcAft>
              <a:buFont typeface="Wingdings 2"/>
              <a:buNone/>
              <a:defRPr/>
            </a:pPr>
            <a:r>
              <a:rPr lang="ru-RU" sz="3800" b="1" dirty="0" smtClean="0">
                <a:latin typeface="Courier Condensed" pitchFamily="2" charset="0"/>
              </a:rPr>
              <a:t>	Борисов, Ю.  По направлению к Рихтеру / Ю. Борисов. – М.: Колибри, 2011. – 336 с.</a:t>
            </a:r>
            <a:endParaRPr lang="ru-RU" sz="3800" dirty="0" smtClean="0">
              <a:latin typeface="Courier Condensed" pitchFamily="2" charset="0"/>
            </a:endParaRPr>
          </a:p>
          <a:p>
            <a:pPr algn="just" fontAlgn="auto">
              <a:spcAft>
                <a:spcPts val="0"/>
              </a:spcAft>
              <a:buFont typeface="Wingdings 2"/>
              <a:buNone/>
              <a:defRPr/>
            </a:pPr>
            <a:r>
              <a:rPr lang="ru-RU" sz="3800" b="1" dirty="0" smtClean="0">
                <a:latin typeface="Courier Condensed" pitchFamily="2" charset="0"/>
              </a:rPr>
              <a:t> </a:t>
            </a:r>
            <a:endParaRPr lang="ru-RU" sz="3800" dirty="0" smtClean="0">
              <a:latin typeface="Courier Condensed" pitchFamily="2" charset="0"/>
            </a:endParaRPr>
          </a:p>
          <a:p>
            <a:pPr algn="just" fontAlgn="auto">
              <a:spcAft>
                <a:spcPts val="0"/>
              </a:spcAft>
              <a:buFont typeface="Wingdings 2"/>
              <a:buNone/>
              <a:defRPr/>
            </a:pPr>
            <a:r>
              <a:rPr lang="ru-RU" sz="3800" b="1" dirty="0" smtClean="0">
                <a:latin typeface="Courier Condensed" pitchFamily="2" charset="0"/>
              </a:rPr>
              <a:t>	Бычков, В.В.  Юрий Казаков – патриарх баянного искусства / В.В. Бычков. – М.: ОАО «Московский учебник», 2006. – 256 с.: ил.</a:t>
            </a:r>
            <a:endParaRPr lang="ru-RU" sz="3800" dirty="0" smtClean="0">
              <a:latin typeface="Courier Condensed" pitchFamily="2" charset="0"/>
            </a:endParaRPr>
          </a:p>
          <a:p>
            <a:pPr algn="just" fontAlgn="auto">
              <a:spcAft>
                <a:spcPts val="0"/>
              </a:spcAft>
              <a:buFont typeface="Wingdings 2"/>
              <a:buNone/>
              <a:defRPr/>
            </a:pPr>
            <a:r>
              <a:rPr lang="ru-RU" sz="3800" b="1" dirty="0" smtClean="0">
                <a:latin typeface="Courier Condensed" pitchFamily="2" charset="0"/>
              </a:rPr>
              <a:t> </a:t>
            </a:r>
            <a:endParaRPr lang="ru-RU" sz="3800" dirty="0" smtClean="0">
              <a:latin typeface="Courier Condensed" pitchFamily="2" charset="0"/>
            </a:endParaRPr>
          </a:p>
          <a:p>
            <a:pPr algn="just" fontAlgn="auto">
              <a:spcAft>
                <a:spcPts val="0"/>
              </a:spcAft>
              <a:buFont typeface="Wingdings 2"/>
              <a:buNone/>
              <a:defRPr/>
            </a:pPr>
            <a:r>
              <a:rPr lang="ru-RU" sz="3800" b="1" dirty="0" smtClean="0">
                <a:latin typeface="Courier Condensed" pitchFamily="2" charset="0"/>
              </a:rPr>
              <a:t>	</a:t>
            </a:r>
            <a:r>
              <a:rPr lang="ru-RU" sz="3800" b="1" dirty="0" err="1" smtClean="0">
                <a:latin typeface="Courier Condensed" pitchFamily="2" charset="0"/>
              </a:rPr>
              <a:t>Вернон</a:t>
            </a:r>
            <a:r>
              <a:rPr lang="ru-RU" sz="3800" b="1" dirty="0" smtClean="0">
                <a:latin typeface="Courier Condensed" pitchFamily="2" charset="0"/>
              </a:rPr>
              <a:t>, Р. Жизни великих музыкантов: Шопен, Верди, Гершвин, Стравинский. Эпоха творчества / Р. </a:t>
            </a:r>
            <a:r>
              <a:rPr lang="ru-RU" sz="3800" b="1" dirty="0" err="1" smtClean="0">
                <a:latin typeface="Courier Condensed" pitchFamily="2" charset="0"/>
              </a:rPr>
              <a:t>Вернон</a:t>
            </a:r>
            <a:r>
              <a:rPr lang="ru-RU" sz="3800" b="1" dirty="0" smtClean="0">
                <a:latin typeface="Courier Condensed" pitchFamily="2" charset="0"/>
              </a:rPr>
              <a:t>. – М.: </a:t>
            </a:r>
            <a:r>
              <a:rPr lang="ru-RU" sz="3800" b="1" dirty="0" err="1" smtClean="0">
                <a:latin typeface="Courier Condensed" pitchFamily="2" charset="0"/>
              </a:rPr>
              <a:t>Поматур</a:t>
            </a:r>
            <a:r>
              <a:rPr lang="ru-RU" sz="3800" b="1" dirty="0" smtClean="0">
                <a:latin typeface="Courier Condensed" pitchFamily="2" charset="0"/>
              </a:rPr>
              <a:t>, 2002. – 120 с.: ил.</a:t>
            </a:r>
            <a:endParaRPr lang="ru-RU" sz="3800" dirty="0" smtClean="0">
              <a:latin typeface="Courier Condensed" pitchFamily="2" charset="0"/>
            </a:endParaRPr>
          </a:p>
          <a:p>
            <a:pPr algn="just" fontAlgn="auto">
              <a:spcAft>
                <a:spcPts val="0"/>
              </a:spcAft>
              <a:buFont typeface="Wingdings 2"/>
              <a:buNone/>
              <a:defRPr/>
            </a:pPr>
            <a:r>
              <a:rPr lang="ru-RU" sz="3800" dirty="0" smtClean="0">
                <a:latin typeface="Courier Condensed" pitchFamily="2" charset="0"/>
              </a:rPr>
              <a:t> </a:t>
            </a:r>
          </a:p>
          <a:p>
            <a:pPr algn="just" fontAlgn="auto">
              <a:spcAft>
                <a:spcPts val="0"/>
              </a:spcAft>
              <a:buFont typeface="Wingdings 2"/>
              <a:buNone/>
              <a:defRPr/>
            </a:pPr>
            <a:r>
              <a:rPr lang="ru-RU" sz="3800" b="1" dirty="0" smtClean="0">
                <a:latin typeface="Courier Condensed" pitchFamily="2" charset="0"/>
              </a:rPr>
              <a:t>	</a:t>
            </a:r>
            <a:r>
              <a:rPr lang="ru-RU" sz="3800" b="1" dirty="0" err="1" smtClean="0">
                <a:latin typeface="Courier Condensed" pitchFamily="2" charset="0"/>
              </a:rPr>
              <a:t>Видгорф</a:t>
            </a:r>
            <a:r>
              <a:rPr lang="ru-RU" sz="3800" b="1" dirty="0" smtClean="0">
                <a:latin typeface="Courier Condensed" pitchFamily="2" charset="0"/>
              </a:rPr>
              <a:t>, Л. Улицами московского романса: книга – экскурсия / Л. </a:t>
            </a:r>
            <a:r>
              <a:rPr lang="ru-RU" sz="3800" b="1" dirty="0" err="1" smtClean="0">
                <a:latin typeface="Courier Condensed" pitchFamily="2" charset="0"/>
              </a:rPr>
              <a:t>Видгорф</a:t>
            </a:r>
            <a:r>
              <a:rPr lang="ru-RU" sz="3800" b="1" dirty="0" smtClean="0">
                <a:latin typeface="Courier Condensed" pitchFamily="2" charset="0"/>
              </a:rPr>
              <a:t>. - М.: Вече, 2009. – 984 с.: ил.</a:t>
            </a:r>
            <a:endParaRPr lang="ru-RU" sz="3800" dirty="0" smtClean="0">
              <a:latin typeface="Courier Condensed" pitchFamily="2" charset="0"/>
            </a:endParaRPr>
          </a:p>
          <a:p>
            <a:pPr algn="just" fontAlgn="auto">
              <a:spcAft>
                <a:spcPts val="0"/>
              </a:spcAft>
              <a:buFont typeface="Wingdings 2"/>
              <a:buNone/>
              <a:defRPr/>
            </a:pPr>
            <a:r>
              <a:rPr lang="ru-RU" sz="3800" dirty="0" smtClean="0">
                <a:latin typeface="Courier Condensed" pitchFamily="2" charset="0"/>
              </a:rPr>
              <a:t> </a:t>
            </a:r>
          </a:p>
          <a:p>
            <a:pPr algn="just" fontAlgn="auto">
              <a:spcAft>
                <a:spcPts val="0"/>
              </a:spcAft>
              <a:buFont typeface="Wingdings 2"/>
              <a:buNone/>
              <a:defRPr/>
            </a:pPr>
            <a:r>
              <a:rPr lang="ru-RU" sz="3800" b="1" dirty="0" smtClean="0">
                <a:latin typeface="Courier Condensed" pitchFamily="2" charset="0"/>
              </a:rPr>
              <a:t>	</a:t>
            </a:r>
            <a:r>
              <a:rPr lang="ru-RU" sz="3800" b="1" dirty="0" err="1" smtClean="0">
                <a:latin typeface="Courier Condensed" pitchFamily="2" charset="0"/>
              </a:rPr>
              <a:t>Жагун</a:t>
            </a:r>
            <a:r>
              <a:rPr lang="ru-RU" sz="3800" b="1" dirty="0" smtClean="0">
                <a:latin typeface="Courier Condensed" pitchFamily="2" charset="0"/>
              </a:rPr>
              <a:t>, П. Я выбираю тебя: стихи звездных песен. От Аллы Пугачевой до Морального Кодекса / П. </a:t>
            </a:r>
            <a:r>
              <a:rPr lang="ru-RU" sz="3800" b="1" dirty="0" err="1" smtClean="0">
                <a:latin typeface="Courier Condensed" pitchFamily="2" charset="0"/>
              </a:rPr>
              <a:t>Жагун</a:t>
            </a:r>
            <a:r>
              <a:rPr lang="ru-RU" sz="3800" b="1" dirty="0" smtClean="0">
                <a:latin typeface="Courier Condensed" pitchFamily="2" charset="0"/>
              </a:rPr>
              <a:t>. – М.:  </a:t>
            </a:r>
            <a:r>
              <a:rPr lang="ru-RU" sz="3800" b="1" dirty="0" err="1" smtClean="0">
                <a:latin typeface="Courier Condensed" pitchFamily="2" charset="0"/>
              </a:rPr>
              <a:t>Эсмо</a:t>
            </a:r>
            <a:r>
              <a:rPr lang="ru-RU" sz="3800" b="1" dirty="0" smtClean="0">
                <a:latin typeface="Courier Condensed" pitchFamily="2" charset="0"/>
              </a:rPr>
              <a:t>, 2007. – 288 с.</a:t>
            </a:r>
            <a:endParaRPr lang="ru-RU" sz="3800" dirty="0" smtClean="0">
              <a:latin typeface="Courier Condensed" pitchFamily="2" charset="0"/>
            </a:endParaRPr>
          </a:p>
          <a:p>
            <a:pPr algn="just" fontAlgn="auto">
              <a:spcAft>
                <a:spcPts val="0"/>
              </a:spcAft>
              <a:buFont typeface="Wingdings 2"/>
              <a:buNone/>
              <a:defRPr/>
            </a:pPr>
            <a:r>
              <a:rPr lang="ru-RU" sz="3800" b="1" dirty="0" smtClean="0">
                <a:latin typeface="Courier Condensed" pitchFamily="2" charset="0"/>
              </a:rPr>
              <a:t> </a:t>
            </a:r>
            <a:endParaRPr lang="ru-RU" sz="3800" dirty="0" smtClean="0">
              <a:latin typeface="Courier Condensed" pitchFamily="2" charset="0"/>
            </a:endParaRPr>
          </a:p>
          <a:p>
            <a:pPr algn="just" fontAlgn="auto">
              <a:spcAft>
                <a:spcPts val="0"/>
              </a:spcAft>
              <a:buFont typeface="Wingdings 2"/>
              <a:buNone/>
              <a:defRPr/>
            </a:pPr>
            <a:r>
              <a:rPr lang="ru-RU" sz="3800" b="1" dirty="0" smtClean="0">
                <a:latin typeface="Courier Condensed" pitchFamily="2" charset="0"/>
              </a:rPr>
              <a:t>	Зыкина, Л. Жизнь как река / Л. Зыкина:  сост. и лит. </a:t>
            </a:r>
            <a:r>
              <a:rPr lang="ru-RU" sz="3800" b="1" dirty="0" err="1" smtClean="0">
                <a:latin typeface="Courier Condensed" pitchFamily="2" charset="0"/>
              </a:rPr>
              <a:t>обраб</a:t>
            </a:r>
            <a:r>
              <a:rPr lang="ru-RU" sz="3800" b="1" dirty="0" smtClean="0">
                <a:latin typeface="Courier Condensed" pitchFamily="2" charset="0"/>
              </a:rPr>
              <a:t>. Ю.И. Крылова. – М.: РИПОЛ классик, 2010. – 320 с. – (Родные лица).</a:t>
            </a:r>
            <a:endParaRPr lang="ru-RU" sz="3800" dirty="0" smtClean="0">
              <a:latin typeface="Courier Condensed" pitchFamily="2" charset="0"/>
            </a:endParaRPr>
          </a:p>
          <a:p>
            <a:pPr fontAlgn="auto">
              <a:spcAft>
                <a:spcPts val="0"/>
              </a:spcAft>
              <a:buFont typeface="Wingdings 2"/>
              <a:buNone/>
              <a:defRPr/>
            </a:pPr>
            <a:endParaRPr lang="ru-RU"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071563"/>
            <a:ext cx="9043988" cy="5786437"/>
          </a:xfrm>
        </p:spPr>
        <p:txBody>
          <a:bodyPr>
            <a:normAutofit/>
          </a:bodyPr>
          <a:lstStyle/>
          <a:p>
            <a:pPr algn="just">
              <a:lnSpc>
                <a:spcPct val="80000"/>
              </a:lnSpc>
              <a:buFont typeface="Wingdings 2" pitchFamily="18" charset="2"/>
              <a:buNone/>
            </a:pPr>
            <a:r>
              <a:rPr lang="ru-RU" sz="1500" b="1" smtClean="0">
                <a:latin typeface="Courier Condensed" pitchFamily="2" charset="0"/>
              </a:rPr>
              <a:t>	Липс, Ф.   Кажется это было вчера…/ Ф. Липс. – М.: Музыка, 2009. – 336 с.: ил.</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Магомаев, М.  Живут во мне воспоминания / М. Магомаев. - М.: ПРОЗА и К, 2009. – 416 с.: ил.</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Макаревич, А. То,  что люди поют по дороге домой / А. Макаревич. – М.: ЭКСМО, 2010. – 510 с.</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Маликов, Ю. Мой адрес -  не дом  и не улица…/ Ю. Маликов. – М.: Типография новости, 2009. – 202 с.: ил.</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Музыканты о музыке / сост. Н. Хотунцов. – СПб.: Союз художников, 2005. – 159 с.</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Осипова, Н.Ф.  Жизни великих музыкантов: Глинка, Чайковский, Мусоргский, Римский-Корсаков. Эпоха творчества / Н.Ф. Осипова. – М.: Поматур, 2002. – 128 с.: ил.</a:t>
            </a:r>
            <a:endParaRPr lang="ru-RU" sz="1500" smtClean="0">
              <a:latin typeface="Courier Condensed" pitchFamily="2" charset="0"/>
            </a:endParaRPr>
          </a:p>
          <a:p>
            <a:pPr algn="just">
              <a:lnSpc>
                <a:spcPct val="80000"/>
              </a:lnSpc>
              <a:buFont typeface="Wingdings 2" pitchFamily="18" charset="2"/>
              <a:buNone/>
            </a:pPr>
            <a:r>
              <a:rPr lang="ru-RU" sz="1500" smtClean="0">
                <a:latin typeface="Courier Condensed" pitchFamily="2" charset="0"/>
              </a:rPr>
              <a:t> </a:t>
            </a:r>
          </a:p>
          <a:p>
            <a:pPr algn="just">
              <a:lnSpc>
                <a:spcPct val="80000"/>
              </a:lnSpc>
              <a:buFont typeface="Wingdings 2" pitchFamily="18" charset="2"/>
              <a:buNone/>
            </a:pPr>
            <a:r>
              <a:rPr lang="ru-RU" sz="1500" b="1" smtClean="0">
                <a:latin typeface="Courier Condensed" pitchFamily="2" charset="0"/>
              </a:rPr>
              <a:t>	Рядом с Лемешевым / сост. В.Н. Кудрявцева-Лемешева. – М.: Музыка, 2002. – 208 с.: 96 с. ил.</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Семенов А. В.  Геннадий Гладков: книга о веселом композиторе</a:t>
            </a:r>
            <a:r>
              <a:rPr lang="ru-RU" sz="1500" smtClean="0">
                <a:latin typeface="Courier Condensed" pitchFamily="2" charset="0"/>
              </a:rPr>
              <a:t> </a:t>
            </a:r>
            <a:r>
              <a:rPr lang="ru-RU" sz="1500" b="1" smtClean="0">
                <a:latin typeface="Courier Condensed" pitchFamily="2" charset="0"/>
              </a:rPr>
              <a:t>/ А.</a:t>
            </a:r>
            <a:r>
              <a:rPr lang="ru-RU" sz="1500" smtClean="0">
                <a:latin typeface="Courier Condensed" pitchFamily="2" charset="0"/>
              </a:rPr>
              <a:t>В. </a:t>
            </a:r>
            <a:r>
              <a:rPr lang="ru-RU" sz="1500" b="1" smtClean="0">
                <a:latin typeface="Courier Condensed" pitchFamily="2" charset="0"/>
              </a:rPr>
              <a:t>Семенов.</a:t>
            </a:r>
            <a:r>
              <a:rPr lang="ru-RU" sz="1500" smtClean="0">
                <a:latin typeface="Courier Condensed" pitchFamily="2" charset="0"/>
              </a:rPr>
              <a:t> </a:t>
            </a:r>
            <a:r>
              <a:rPr lang="ru-RU" sz="1500" b="1" smtClean="0">
                <a:latin typeface="Courier Condensed" pitchFamily="2" charset="0"/>
              </a:rPr>
              <a:t>- М.:</a:t>
            </a:r>
            <a:r>
              <a:rPr lang="ru-RU" sz="1500" smtClean="0">
                <a:latin typeface="Courier Condensed" pitchFamily="2" charset="0"/>
              </a:rPr>
              <a:t> </a:t>
            </a:r>
            <a:r>
              <a:rPr lang="ru-RU" sz="1500" b="1" smtClean="0">
                <a:latin typeface="Courier Condensed" pitchFamily="2" charset="0"/>
              </a:rPr>
              <a:t>Музыка, 2009. - 280 с.</a:t>
            </a:r>
            <a:endParaRPr lang="ru-RU" sz="1500" smtClean="0">
              <a:latin typeface="Courier Condensed" pitchFamily="2" charset="0"/>
            </a:endParaRPr>
          </a:p>
          <a:p>
            <a:pPr>
              <a:lnSpc>
                <a:spcPct val="80000"/>
              </a:lnSpc>
            </a:pPr>
            <a:endParaRPr lang="ru-RU" sz="1500" smtClean="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85750" y="214313"/>
            <a:ext cx="8686800" cy="6357937"/>
          </a:xfrm>
        </p:spPr>
        <p:txBody>
          <a:bodyPr>
            <a:normAutofit fontScale="25000" lnSpcReduction="20000"/>
          </a:bodyPr>
          <a:lstStyle/>
          <a:p>
            <a:pPr algn="just" fontAlgn="auto">
              <a:spcAft>
                <a:spcPts val="0"/>
              </a:spcAft>
              <a:buFont typeface="Wingdings 2"/>
              <a:buNone/>
              <a:defRPr/>
            </a:pPr>
            <a:endParaRPr lang="ru-RU" sz="4800" dirty="0" smtClean="0">
              <a:latin typeface="Courier Condensed" pitchFamily="2" charset="0"/>
            </a:endParaRPr>
          </a:p>
          <a:p>
            <a:pPr algn="just" fontAlgn="auto">
              <a:spcAft>
                <a:spcPts val="0"/>
              </a:spcAft>
              <a:buFont typeface="Wingdings 2"/>
              <a:buNone/>
              <a:defRPr/>
            </a:pPr>
            <a:r>
              <a:rPr lang="ru-RU" sz="4800" b="1" i="1" dirty="0" smtClean="0">
                <a:latin typeface="Courier Condensed" pitchFamily="2" charset="0"/>
              </a:rPr>
              <a:t>		Серия «Иллюстрированные биографии великих музыкантов» составлена из книг зарубежных и отечественных авторов, включает в себя изобилующие малоизвестными подробностями, щедро документирующие и снабженные большим количеством фотографий жизнеописания гениальных композиторов и исполнителей. Среди авторов книг – профессиональные музыковеды и филологи, музыканты и писатели.</a:t>
            </a:r>
          </a:p>
          <a:p>
            <a:pPr algn="just" fontAlgn="auto">
              <a:spcAft>
                <a:spcPts val="0"/>
              </a:spcAft>
              <a:buFont typeface="Wingdings 2"/>
              <a:buNone/>
              <a:defRPr/>
            </a:pP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r>
              <a:rPr lang="ru-RU" sz="4800" b="1" dirty="0" err="1" smtClean="0">
                <a:latin typeface="Courier Condensed" pitchFamily="2" charset="0"/>
              </a:rPr>
              <a:t>Баттерворт</a:t>
            </a:r>
            <a:r>
              <a:rPr lang="ru-RU" sz="4800" b="1" dirty="0" smtClean="0">
                <a:latin typeface="Courier Condensed" pitchFamily="2" charset="0"/>
              </a:rPr>
              <a:t>, Н. Гайдн / Н. </a:t>
            </a:r>
            <a:r>
              <a:rPr lang="ru-RU" sz="4800" b="1" dirty="0" err="1" smtClean="0">
                <a:latin typeface="Courier Condensed" pitchFamily="2" charset="0"/>
              </a:rPr>
              <a:t>Баттерворт</a:t>
            </a:r>
            <a:r>
              <a:rPr lang="ru-RU" sz="4800" b="1" dirty="0" smtClean="0">
                <a:latin typeface="Courier Condensed" pitchFamily="2" charset="0"/>
              </a:rPr>
              <a:t> : пер. с англ. А.Н. Виноградовой. - Челябинск: Урал «</a:t>
            </a:r>
            <a:r>
              <a:rPr lang="en-US" sz="4800" b="1" dirty="0" smtClean="0">
                <a:latin typeface="Courier Condensed" pitchFamily="2" charset="0"/>
              </a:rPr>
              <a:t>LTD</a:t>
            </a:r>
            <a:r>
              <a:rPr lang="ru-RU" sz="4800" b="1" dirty="0" smtClean="0">
                <a:latin typeface="Courier Condensed" pitchFamily="2" charset="0"/>
              </a:rPr>
              <a:t>», 1999. – 157 с.: ил. фото. портрет. - (Иллюстрированные Биографии Великих Музыкантов)</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r>
              <a:rPr lang="ru-RU" sz="4800" b="1" dirty="0" err="1" smtClean="0">
                <a:latin typeface="Courier Condensed" pitchFamily="2" charset="0"/>
              </a:rPr>
              <a:t>Вудфорд</a:t>
            </a:r>
            <a:r>
              <a:rPr lang="ru-RU" sz="4800" b="1" dirty="0" smtClean="0">
                <a:latin typeface="Courier Condensed" pitchFamily="2" charset="0"/>
              </a:rPr>
              <a:t>, П. Моцарт / П. </a:t>
            </a:r>
            <a:r>
              <a:rPr lang="ru-RU" sz="4800" b="1" dirty="0" err="1" smtClean="0">
                <a:latin typeface="Courier Condensed" pitchFamily="2" charset="0"/>
              </a:rPr>
              <a:t>Вудворд</a:t>
            </a:r>
            <a:r>
              <a:rPr lang="ru-RU" sz="4800" b="1" dirty="0" smtClean="0">
                <a:latin typeface="Courier Condensed" pitchFamily="2" charset="0"/>
              </a:rPr>
              <a:t>: пер. с </a:t>
            </a:r>
            <a:r>
              <a:rPr lang="ru-RU" sz="4800" b="1" dirty="0" err="1" smtClean="0">
                <a:latin typeface="Courier Condensed" pitchFamily="2" charset="0"/>
              </a:rPr>
              <a:t>англ</a:t>
            </a:r>
            <a:r>
              <a:rPr lang="ru-RU" sz="4800" b="1" dirty="0" smtClean="0">
                <a:latin typeface="Courier Condensed" pitchFamily="2" charset="0"/>
              </a:rPr>
              <a:t>  С.Н. </a:t>
            </a:r>
            <a:r>
              <a:rPr lang="ru-RU" sz="4800" b="1" dirty="0" err="1" smtClean="0">
                <a:latin typeface="Courier Condensed" pitchFamily="2" charset="0"/>
              </a:rPr>
              <a:t>Кутыева</a:t>
            </a:r>
            <a:r>
              <a:rPr lang="ru-RU" sz="4800" b="1" dirty="0" smtClean="0">
                <a:latin typeface="Courier Condensed" pitchFamily="2" charset="0"/>
              </a:rPr>
              <a:t>. – Челябинск: Урал «</a:t>
            </a:r>
            <a:r>
              <a:rPr lang="en-US" sz="4800" b="1" dirty="0" smtClean="0">
                <a:latin typeface="Courier Condensed" pitchFamily="2" charset="0"/>
              </a:rPr>
              <a:t>LTD</a:t>
            </a:r>
            <a:r>
              <a:rPr lang="ru-RU" sz="4800" b="1" dirty="0" smtClean="0">
                <a:latin typeface="Courier Condensed" pitchFamily="2" charset="0"/>
              </a:rPr>
              <a:t>», 1999. – 154 с.: ил. фото. портрет. - (Иллюстрированные Биографии Великих Музыкантов)</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r>
              <a:rPr lang="ru-RU" sz="4800" b="1" dirty="0" err="1" smtClean="0">
                <a:latin typeface="Courier Condensed" pitchFamily="2" charset="0"/>
              </a:rPr>
              <a:t>Вудфорд</a:t>
            </a:r>
            <a:r>
              <a:rPr lang="ru-RU" sz="4800" b="1" dirty="0" smtClean="0">
                <a:latin typeface="Courier Condensed" pitchFamily="2" charset="0"/>
              </a:rPr>
              <a:t>, П. Шуберт. / П. </a:t>
            </a:r>
            <a:r>
              <a:rPr lang="ru-RU" sz="4800" b="1" dirty="0" err="1" smtClean="0">
                <a:latin typeface="Courier Condensed" pitchFamily="2" charset="0"/>
              </a:rPr>
              <a:t>Вудворд</a:t>
            </a:r>
            <a:r>
              <a:rPr lang="ru-RU" sz="4800" b="1" dirty="0" smtClean="0">
                <a:latin typeface="Courier Condensed" pitchFamily="2" charset="0"/>
              </a:rPr>
              <a:t>: пер. с англ.  Е.А. Розовской. – Челябинск: Урал «</a:t>
            </a:r>
            <a:r>
              <a:rPr lang="en-US" sz="4800" b="1" dirty="0" smtClean="0">
                <a:latin typeface="Courier Condensed" pitchFamily="2" charset="0"/>
              </a:rPr>
              <a:t>LTD</a:t>
            </a:r>
            <a:r>
              <a:rPr lang="ru-RU" sz="4800" b="1" dirty="0" smtClean="0">
                <a:latin typeface="Courier Condensed" pitchFamily="2" charset="0"/>
              </a:rPr>
              <a:t>», 1999. – 154 с.: ил. фото. портрет.  - (Иллюстрированные Биографии Великих Музыкантов)</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r>
              <a:rPr lang="ru-RU" sz="4800" b="1" dirty="0" err="1" smtClean="0">
                <a:latin typeface="Courier Condensed" pitchFamily="2" charset="0"/>
              </a:rPr>
              <a:t>Манди</a:t>
            </a:r>
            <a:r>
              <a:rPr lang="ru-RU" sz="4800" b="1" dirty="0" smtClean="0">
                <a:latin typeface="Courier Condensed" pitchFamily="2" charset="0"/>
              </a:rPr>
              <a:t>, С.  Чайковский / С. </a:t>
            </a:r>
            <a:r>
              <a:rPr lang="ru-RU" sz="4800" b="1" dirty="0" err="1" smtClean="0">
                <a:latin typeface="Courier Condensed" pitchFamily="2" charset="0"/>
              </a:rPr>
              <a:t>Манди</a:t>
            </a:r>
            <a:r>
              <a:rPr lang="ru-RU" sz="4800" b="1" dirty="0" smtClean="0">
                <a:latin typeface="Courier Condensed" pitchFamily="2" charset="0"/>
              </a:rPr>
              <a:t>: </a:t>
            </a:r>
            <a:r>
              <a:rPr lang="ru-RU" sz="4800" b="1" dirty="0" err="1" smtClean="0">
                <a:latin typeface="Courier Condensed" pitchFamily="2" charset="0"/>
              </a:rPr>
              <a:t>науч</a:t>
            </a:r>
            <a:r>
              <a:rPr lang="ru-RU" sz="4800" b="1" dirty="0" smtClean="0">
                <a:latin typeface="Courier Condensed" pitchFamily="2" charset="0"/>
              </a:rPr>
              <a:t>. ред. О.Я. Яблонская: пер. с англ. А.Н. Виноградовой. - Челябинск: Урал «</a:t>
            </a:r>
            <a:r>
              <a:rPr lang="en-US" sz="4800" b="1" dirty="0" smtClean="0">
                <a:latin typeface="Courier Condensed" pitchFamily="2" charset="0"/>
              </a:rPr>
              <a:t>LTD</a:t>
            </a:r>
            <a:r>
              <a:rPr lang="ru-RU" sz="4800" b="1" dirty="0" smtClean="0">
                <a:latin typeface="Courier Condensed" pitchFamily="2" charset="0"/>
              </a:rPr>
              <a:t>», 2000. – 265 с.: ил. - (Иллюстрированные Биографии Великих Музыкантов)</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r>
              <a:rPr lang="ru-RU" sz="4800" b="1" dirty="0" err="1" smtClean="0">
                <a:latin typeface="Courier Condensed" pitchFamily="2" charset="0"/>
              </a:rPr>
              <a:t>Могильницкий</a:t>
            </a:r>
            <a:r>
              <a:rPr lang="ru-RU" sz="4800" b="1" dirty="0" smtClean="0">
                <a:latin typeface="Courier Condensed" pitchFamily="2" charset="0"/>
              </a:rPr>
              <a:t>, В. Святослав Рихтер / В.А. </a:t>
            </a:r>
            <a:r>
              <a:rPr lang="ru-RU" sz="4800" b="1" dirty="0" err="1" smtClean="0">
                <a:latin typeface="Courier Condensed" pitchFamily="2" charset="0"/>
              </a:rPr>
              <a:t>Могильницкий</a:t>
            </a:r>
            <a:r>
              <a:rPr lang="ru-RU" sz="4800" b="1" dirty="0" smtClean="0">
                <a:latin typeface="Courier Condensed" pitchFamily="2" charset="0"/>
              </a:rPr>
              <a:t>. – Челябинск: Урал «</a:t>
            </a:r>
            <a:r>
              <a:rPr lang="en-US" sz="4800" b="1" dirty="0" smtClean="0">
                <a:latin typeface="Courier Condensed" pitchFamily="2" charset="0"/>
              </a:rPr>
              <a:t>LTD</a:t>
            </a:r>
            <a:r>
              <a:rPr lang="ru-RU" sz="4800" b="1" dirty="0" smtClean="0">
                <a:latin typeface="Courier Condensed" pitchFamily="2" charset="0"/>
              </a:rPr>
              <a:t>», 2000. – 345с.: ил. фото. портрет.  - (Иллюстрированные Биографии Великих Музыкантов)</a:t>
            </a:r>
            <a:endParaRPr lang="ru-RU" sz="4800" dirty="0" smtClean="0">
              <a:latin typeface="Courier Condensed" pitchFamily="2" charset="0"/>
            </a:endParaRPr>
          </a:p>
          <a:p>
            <a:pPr algn="just" fontAlgn="auto">
              <a:spcAft>
                <a:spcPts val="0"/>
              </a:spcAft>
              <a:buFont typeface="Wingdings 2"/>
              <a:buNone/>
              <a:defRPr/>
            </a:pPr>
            <a:r>
              <a:rPr lang="ru-RU" sz="4800" dirty="0" smtClean="0">
                <a:latin typeface="Courier Condensed" pitchFamily="2" charset="0"/>
              </a:rPr>
              <a:t> </a:t>
            </a:r>
          </a:p>
          <a:p>
            <a:pPr algn="just" fontAlgn="auto">
              <a:spcAft>
                <a:spcPts val="0"/>
              </a:spcAft>
              <a:buFont typeface="Wingdings 2"/>
              <a:buNone/>
              <a:defRPr/>
            </a:pPr>
            <a:r>
              <a:rPr lang="ru-RU" sz="4800" dirty="0" smtClean="0">
                <a:latin typeface="Courier Condensed" pitchFamily="2" charset="0"/>
              </a:rPr>
              <a:t>	-</a:t>
            </a:r>
            <a:r>
              <a:rPr lang="ru-RU" sz="4800" b="1" dirty="0" err="1" smtClean="0">
                <a:latin typeface="Courier Condensed" pitchFamily="2" charset="0"/>
              </a:rPr>
              <a:t>Роузберри</a:t>
            </a:r>
            <a:r>
              <a:rPr lang="ru-RU" sz="4800" b="1" dirty="0" smtClean="0">
                <a:latin typeface="Courier Condensed" pitchFamily="2" charset="0"/>
              </a:rPr>
              <a:t>, Э.   Шостакович / Э. </a:t>
            </a:r>
            <a:r>
              <a:rPr lang="ru-RU" sz="4800" b="1" dirty="0" err="1" smtClean="0">
                <a:latin typeface="Courier Condensed" pitchFamily="2" charset="0"/>
              </a:rPr>
              <a:t>Роузберри</a:t>
            </a:r>
            <a:r>
              <a:rPr lang="ru-RU" sz="4800" b="1" dirty="0" smtClean="0">
                <a:latin typeface="Courier Condensed" pitchFamily="2" charset="0"/>
              </a:rPr>
              <a:t>: пер. с англ. С.М. </a:t>
            </a:r>
            <a:r>
              <a:rPr lang="ru-RU" sz="4800" b="1" dirty="0" err="1" smtClean="0">
                <a:latin typeface="Courier Condensed" pitchFamily="2" charset="0"/>
              </a:rPr>
              <a:t>Каюмова</a:t>
            </a:r>
            <a:r>
              <a:rPr lang="ru-RU" sz="4800" b="1" dirty="0" smtClean="0">
                <a:latin typeface="Courier Condensed" pitchFamily="2" charset="0"/>
              </a:rPr>
              <a:t> - Челябинск: Урал «</a:t>
            </a:r>
            <a:r>
              <a:rPr lang="en-US" sz="4800" b="1" dirty="0" smtClean="0">
                <a:latin typeface="Courier Condensed" pitchFamily="2" charset="0"/>
              </a:rPr>
              <a:t>LTD</a:t>
            </a:r>
            <a:r>
              <a:rPr lang="ru-RU" sz="4800" b="1" dirty="0" smtClean="0">
                <a:latin typeface="Courier Condensed" pitchFamily="2" charset="0"/>
              </a:rPr>
              <a:t>», 1999. – 211 с.: ил. фото. портрет. - (Иллюстрированные Биографии Великих Музыкантов)</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r>
              <a:rPr lang="ru-RU" sz="4800" b="1" dirty="0" err="1" smtClean="0">
                <a:latin typeface="Courier Condensed" pitchFamily="2" charset="0"/>
              </a:rPr>
              <a:t>Сагден</a:t>
            </a:r>
            <a:r>
              <a:rPr lang="ru-RU" sz="4800" b="1" dirty="0" smtClean="0">
                <a:latin typeface="Courier Condensed" pitchFamily="2" charset="0"/>
              </a:rPr>
              <a:t> Дж.  Паганини / Дж. </a:t>
            </a:r>
            <a:r>
              <a:rPr lang="ru-RU" sz="4800" b="1" dirty="0" err="1" smtClean="0">
                <a:latin typeface="Courier Condensed" pitchFamily="2" charset="0"/>
              </a:rPr>
              <a:t>Сагден</a:t>
            </a:r>
            <a:r>
              <a:rPr lang="ru-RU" sz="4800" b="1" dirty="0" smtClean="0">
                <a:latin typeface="Courier Condensed" pitchFamily="2" charset="0"/>
              </a:rPr>
              <a:t>: пер. с англ. О.Б. </a:t>
            </a:r>
            <a:r>
              <a:rPr lang="ru-RU" sz="4800" b="1" dirty="0" err="1" smtClean="0">
                <a:latin typeface="Courier Condensed" pitchFamily="2" charset="0"/>
              </a:rPr>
              <a:t>Мичковского</a:t>
            </a:r>
            <a:r>
              <a:rPr lang="ru-RU" sz="4800" b="1" dirty="0" smtClean="0">
                <a:latin typeface="Courier Condensed" pitchFamily="2" charset="0"/>
              </a:rPr>
              <a:t>. – Челябинск: Урал «</a:t>
            </a:r>
            <a:r>
              <a:rPr lang="en-US" sz="4800" b="1" dirty="0" smtClean="0">
                <a:latin typeface="Courier Condensed" pitchFamily="2" charset="0"/>
              </a:rPr>
              <a:t>LTD</a:t>
            </a:r>
            <a:r>
              <a:rPr lang="ru-RU" sz="4800" b="1" dirty="0" smtClean="0">
                <a:latin typeface="Courier Condensed" pitchFamily="2" charset="0"/>
              </a:rPr>
              <a:t>», 1999. – 205 с.: ил. фото. портрет.  - (Иллюстрированные Биографии Великих Музыкантов)</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r>
              <a:rPr lang="ru-RU" sz="4800" b="1" dirty="0" err="1" smtClean="0">
                <a:latin typeface="Courier Condensed" pitchFamily="2" charset="0"/>
              </a:rPr>
              <a:t>Уокер</a:t>
            </a:r>
            <a:r>
              <a:rPr lang="ru-RU" sz="4800" b="1" dirty="0" smtClean="0">
                <a:latin typeface="Courier Condensed" pitchFamily="2" charset="0"/>
              </a:rPr>
              <a:t>, Р.  Рахманинов / Р. </a:t>
            </a:r>
            <a:r>
              <a:rPr lang="ru-RU" sz="4800" b="1" dirty="0" err="1" smtClean="0">
                <a:latin typeface="Courier Condensed" pitchFamily="2" charset="0"/>
              </a:rPr>
              <a:t>Уокер</a:t>
            </a:r>
            <a:r>
              <a:rPr lang="ru-RU" sz="4800" b="1" dirty="0" smtClean="0">
                <a:latin typeface="Courier Condensed" pitchFamily="2" charset="0"/>
              </a:rPr>
              <a:t>: пер. с англ. С.М. </a:t>
            </a:r>
            <a:r>
              <a:rPr lang="ru-RU" sz="4800" b="1" dirty="0" err="1" smtClean="0">
                <a:latin typeface="Courier Condensed" pitchFamily="2" charset="0"/>
              </a:rPr>
              <a:t>Каюмова</a:t>
            </a:r>
            <a:r>
              <a:rPr lang="ru-RU" sz="4800" b="1" dirty="0" smtClean="0">
                <a:latin typeface="Courier Condensed" pitchFamily="2" charset="0"/>
              </a:rPr>
              <a:t>. - Челябинск: Урал «</a:t>
            </a:r>
            <a:r>
              <a:rPr lang="en-US" sz="4800" b="1" dirty="0" smtClean="0">
                <a:latin typeface="Courier Condensed" pitchFamily="2" charset="0"/>
              </a:rPr>
              <a:t>LTD</a:t>
            </a:r>
            <a:r>
              <a:rPr lang="ru-RU" sz="4800" b="1" dirty="0" smtClean="0">
                <a:latin typeface="Courier Condensed" pitchFamily="2" charset="0"/>
              </a:rPr>
              <a:t>», 1999. – 199 с.: ил. фото. портрет.  - (Иллюстрированные Биографии Великих Музыкантов)</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a:t>
            </a:r>
            <a:endParaRPr lang="ru-RU" sz="4800" dirty="0" smtClean="0">
              <a:latin typeface="Courier Condensed" pitchFamily="2" charset="0"/>
            </a:endParaRPr>
          </a:p>
          <a:p>
            <a:pPr algn="just" fontAlgn="auto">
              <a:spcAft>
                <a:spcPts val="0"/>
              </a:spcAft>
              <a:buFont typeface="Wingdings 2"/>
              <a:buNone/>
              <a:defRPr/>
            </a:pPr>
            <a:r>
              <a:rPr lang="ru-RU" sz="4800" b="1" dirty="0" smtClean="0">
                <a:latin typeface="Courier Condensed" pitchFamily="2" charset="0"/>
              </a:rPr>
              <a:t>	-Холмс, П.  Дебюсси  / П. Холмс: пер. с англ. А.А. Ивановой (гл. 1-6) и Н.Ю. Истоминой (гл. 7-12). - Челябинск : Урал «</a:t>
            </a:r>
            <a:r>
              <a:rPr lang="en-US" sz="4800" b="1" dirty="0" smtClean="0">
                <a:latin typeface="Courier Condensed" pitchFamily="2" charset="0"/>
              </a:rPr>
              <a:t>LTD</a:t>
            </a:r>
            <a:r>
              <a:rPr lang="ru-RU" sz="4800" b="1" dirty="0" smtClean="0">
                <a:latin typeface="Courier Condensed" pitchFamily="2" charset="0"/>
              </a:rPr>
              <a:t>», 1999. – 171 с.: ил. фото. портрет. - (Иллюстрированные Биографии Великих Музыкантов</a:t>
            </a:r>
            <a:r>
              <a:rPr lang="ru-RU" sz="4800" dirty="0" smtClean="0">
                <a:latin typeface="Courier Condensed" pitchFamily="2" charset="0"/>
              </a:rPr>
              <a:t>)</a:t>
            </a:r>
          </a:p>
          <a:p>
            <a:pPr fontAlgn="auto">
              <a:spcAft>
                <a:spcPts val="0"/>
              </a:spcAft>
              <a:buFont typeface="Wingdings 2"/>
              <a:buNone/>
              <a:defRPr/>
            </a:pPr>
            <a:r>
              <a:rPr lang="ru-RU" sz="4900" dirty="0" smtClean="0"/>
              <a:t> </a:t>
            </a:r>
          </a:p>
          <a:p>
            <a:pPr fontAlgn="auto">
              <a:spcAft>
                <a:spcPts val="0"/>
              </a:spcAft>
              <a:buFont typeface="Wingdings 2"/>
              <a:buNone/>
              <a:defRPr/>
            </a:pPr>
            <a:endParaRPr lang="ru-RU"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214438"/>
            <a:ext cx="8991600" cy="5500687"/>
          </a:xfrm>
        </p:spPr>
        <p:txBody>
          <a:bodyPr>
            <a:normAutofit fontScale="55000" lnSpcReduction="20000"/>
          </a:bodyPr>
          <a:lstStyle/>
          <a:p>
            <a:pPr fontAlgn="auto">
              <a:spcAft>
                <a:spcPts val="0"/>
              </a:spcAft>
              <a:buFont typeface="Wingdings 2"/>
              <a:buNone/>
              <a:defRPr/>
            </a:pPr>
            <a:r>
              <a:rPr lang="ru-RU" b="1" dirty="0" smtClean="0"/>
              <a:t>	</a:t>
            </a:r>
            <a:r>
              <a:rPr lang="ru-RU" sz="2900" b="1" dirty="0" smtClean="0">
                <a:latin typeface="Courier Condensed" pitchFamily="2" charset="0"/>
              </a:rPr>
              <a:t>Скрябин, А.Н. Письма / А.Н. Скрябин: сост., ред. и примеч. А. </a:t>
            </a:r>
            <a:r>
              <a:rPr lang="ru-RU" sz="2900" b="1" dirty="0" err="1" smtClean="0">
                <a:latin typeface="Courier Condensed" pitchFamily="2" charset="0"/>
              </a:rPr>
              <a:t>Кашперова</a:t>
            </a:r>
            <a:r>
              <a:rPr lang="ru-RU" sz="2900" b="1" dirty="0" smtClean="0">
                <a:latin typeface="Courier Condensed" pitchFamily="2" charset="0"/>
              </a:rPr>
              <a:t>. – М.: Музыка, 2003. – 720 с. – (Отечественная музыкальная культура в письмах и документах).</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Соколов, А.С. Мир музыки в зеркале времен / А.С. Соколов. – М.: Просвещение, 2008. – 276 с.: ил.</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Сто великих вокалистов / </a:t>
            </a:r>
            <a:r>
              <a:rPr lang="ru-RU" sz="2900" b="1" dirty="0" err="1" smtClean="0">
                <a:latin typeface="Courier Condensed" pitchFamily="2" charset="0"/>
              </a:rPr>
              <a:t>автор-сост</a:t>
            </a:r>
            <a:r>
              <a:rPr lang="ru-RU" sz="2900" b="1" dirty="0" smtClean="0">
                <a:latin typeface="Courier Condensed" pitchFamily="2" charset="0"/>
              </a:rPr>
              <a:t>. </a:t>
            </a:r>
            <a:r>
              <a:rPr lang="ru-RU" sz="2900" b="1" dirty="0" err="1" smtClean="0">
                <a:latin typeface="Courier Condensed" pitchFamily="2" charset="0"/>
              </a:rPr>
              <a:t>Д.Самин</a:t>
            </a:r>
            <a:r>
              <a:rPr lang="ru-RU" sz="2900" b="1" dirty="0" smtClean="0">
                <a:latin typeface="Courier Condensed" pitchFamily="2" charset="0"/>
              </a:rPr>
              <a:t>. – М.: Вече, 2010. – 432 с. – (100 великих).</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a:t>
            </a:r>
            <a:r>
              <a:rPr lang="ru-RU" sz="2900" b="1" dirty="0" err="1" smtClean="0">
                <a:latin typeface="Courier Condensed" pitchFamily="2" charset="0"/>
              </a:rPr>
              <a:t>Талькова</a:t>
            </a:r>
            <a:r>
              <a:rPr lang="ru-RU" sz="2900" b="1" dirty="0" smtClean="0">
                <a:latin typeface="Courier Condensed" pitchFamily="2" charset="0"/>
              </a:rPr>
              <a:t>, О.Ю. Игорь Тальков. Крестный путь / О.Ю. </a:t>
            </a:r>
            <a:r>
              <a:rPr lang="ru-RU" sz="2900" b="1" dirty="0" err="1" smtClean="0">
                <a:latin typeface="Courier Condensed" pitchFamily="2" charset="0"/>
              </a:rPr>
              <a:t>Талькова</a:t>
            </a:r>
            <a:r>
              <a:rPr lang="ru-RU" sz="2900" b="1" dirty="0" smtClean="0">
                <a:latin typeface="Courier Condensed" pitchFamily="2" charset="0"/>
              </a:rPr>
              <a:t>, В.В. Тальков. – М.: Алгоритм: </a:t>
            </a:r>
            <a:r>
              <a:rPr lang="ru-RU" sz="2900" b="1" dirty="0" err="1" smtClean="0">
                <a:latin typeface="Courier Condensed" pitchFamily="2" charset="0"/>
              </a:rPr>
              <a:t>Эксмо</a:t>
            </a:r>
            <a:r>
              <a:rPr lang="ru-RU" sz="2900" b="1" dirty="0" smtClean="0">
                <a:latin typeface="Courier Condensed" pitchFamily="2" charset="0"/>
              </a:rPr>
              <a:t>, 2009. – 400 с.: ил. – (Лучшие биографии).</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Чайковский и Надежда </a:t>
            </a:r>
            <a:r>
              <a:rPr lang="ru-RU" sz="2900" b="1" dirty="0" err="1" smtClean="0">
                <a:latin typeface="Courier Condensed" pitchFamily="2" charset="0"/>
              </a:rPr>
              <a:t>Филаретовна</a:t>
            </a:r>
            <a:r>
              <a:rPr lang="ru-RU" sz="2900" b="1" dirty="0" smtClean="0">
                <a:latin typeface="Courier Condensed" pitchFamily="2" charset="0"/>
              </a:rPr>
              <a:t> </a:t>
            </a:r>
            <a:r>
              <a:rPr lang="ru-RU" sz="2900" b="1" dirty="0" err="1" smtClean="0">
                <a:latin typeface="Courier Condensed" pitchFamily="2" charset="0"/>
              </a:rPr>
              <a:t>фон-Мекк</a:t>
            </a:r>
            <a:r>
              <a:rPr lang="ru-RU" sz="2900" b="1" dirty="0" smtClean="0">
                <a:latin typeface="Courier Condensed" pitchFamily="2" charset="0"/>
              </a:rPr>
              <a:t>:  переписка / </a:t>
            </a:r>
            <a:r>
              <a:rPr lang="ru-RU" sz="2900" b="1" dirty="0" err="1" smtClean="0">
                <a:latin typeface="Courier Condensed" pitchFamily="2" charset="0"/>
              </a:rPr>
              <a:t>предисл</a:t>
            </a:r>
            <a:r>
              <a:rPr lang="ru-RU" sz="2900" b="1" dirty="0" smtClean="0">
                <a:latin typeface="Courier Condensed" pitchFamily="2" charset="0"/>
              </a:rPr>
              <a:t>. В.А. Жданова, Н.Т. </a:t>
            </a:r>
            <a:r>
              <a:rPr lang="ru-RU" sz="2900" b="1" dirty="0" err="1" smtClean="0">
                <a:latin typeface="Courier Condensed" pitchFamily="2" charset="0"/>
              </a:rPr>
              <a:t>Жегина</a:t>
            </a:r>
            <a:r>
              <a:rPr lang="ru-RU" sz="2900" b="1" dirty="0" smtClean="0">
                <a:latin typeface="Courier Condensed" pitchFamily="2" charset="0"/>
              </a:rPr>
              <a:t>. – М.: Захаров. – кн. 1. – 2004. – 622 с. (серия «Биографии и мемуары»).</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Чайковский и Надежда </a:t>
            </a:r>
            <a:r>
              <a:rPr lang="ru-RU" sz="2900" b="1" dirty="0" err="1" smtClean="0">
                <a:latin typeface="Courier Condensed" pitchFamily="2" charset="0"/>
              </a:rPr>
              <a:t>Филаретовна</a:t>
            </a:r>
            <a:r>
              <a:rPr lang="ru-RU" sz="2900" b="1" dirty="0" smtClean="0">
                <a:latin typeface="Courier Condensed" pitchFamily="2" charset="0"/>
              </a:rPr>
              <a:t> </a:t>
            </a:r>
            <a:r>
              <a:rPr lang="ru-RU" sz="2900" b="1" dirty="0" err="1" smtClean="0">
                <a:latin typeface="Courier Condensed" pitchFamily="2" charset="0"/>
              </a:rPr>
              <a:t>фон-Мекк</a:t>
            </a:r>
            <a:r>
              <a:rPr lang="ru-RU" sz="2900" b="1" dirty="0" smtClean="0">
                <a:latin typeface="Courier Condensed" pitchFamily="2" charset="0"/>
              </a:rPr>
              <a:t>: переписка. – М.: Захаров. – кн.2. – 2004. – 688 с. - (серия «Биографии и мемуары»).</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a:t>
            </a:r>
            <a:endParaRPr lang="ru-RU" sz="2900" dirty="0" smtClean="0">
              <a:latin typeface="Courier Condensed" pitchFamily="2" charset="0"/>
            </a:endParaRPr>
          </a:p>
          <a:p>
            <a:pPr fontAlgn="auto">
              <a:spcAft>
                <a:spcPts val="0"/>
              </a:spcAft>
              <a:buFont typeface="Wingdings 2"/>
              <a:buNone/>
              <a:defRPr/>
            </a:pPr>
            <a:r>
              <a:rPr lang="ru-RU" sz="2900" b="1" dirty="0" smtClean="0">
                <a:latin typeface="Courier Condensed" pitchFamily="2" charset="0"/>
              </a:rPr>
              <a:t>	Чайковский и Надежда </a:t>
            </a:r>
            <a:r>
              <a:rPr lang="ru-RU" sz="2900" b="1" dirty="0" err="1" smtClean="0">
                <a:latin typeface="Courier Condensed" pitchFamily="2" charset="0"/>
              </a:rPr>
              <a:t>Филаретовна</a:t>
            </a:r>
            <a:r>
              <a:rPr lang="ru-RU" sz="2900" b="1" dirty="0" smtClean="0">
                <a:latin typeface="Courier Condensed" pitchFamily="2" charset="0"/>
              </a:rPr>
              <a:t> </a:t>
            </a:r>
            <a:r>
              <a:rPr lang="ru-RU" sz="2900" b="1" dirty="0" err="1" smtClean="0">
                <a:latin typeface="Courier Condensed" pitchFamily="2" charset="0"/>
              </a:rPr>
              <a:t>фон-Мекк</a:t>
            </a:r>
            <a:r>
              <a:rPr lang="ru-RU" sz="2900" b="1" dirty="0" smtClean="0">
                <a:latin typeface="Courier Condensed" pitchFamily="2" charset="0"/>
              </a:rPr>
              <a:t>: переписка. – М. – Захаров. – кн.3. – 2004. – 736 с. - (серия «Биографии и мемуары»).</a:t>
            </a:r>
            <a:endParaRPr lang="ru-RU" sz="2900" dirty="0" smtClean="0">
              <a:latin typeface="Courier Condensed" pitchFamily="2" charset="0"/>
            </a:endParaRPr>
          </a:p>
          <a:p>
            <a:pPr fontAlgn="auto">
              <a:spcAft>
                <a:spcPts val="0"/>
              </a:spcAft>
              <a:buFont typeface="Wingdings 2"/>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250825" y="428625"/>
            <a:ext cx="9144000" cy="3929063"/>
          </a:xfrm>
        </p:spPr>
        <p:txBody>
          <a:bodyPr/>
          <a:lstStyle/>
          <a:p>
            <a:pPr algn="ctr">
              <a:buFont typeface="Wingdings 2" pitchFamily="18" charset="2"/>
              <a:buNone/>
            </a:pPr>
            <a:r>
              <a:rPr lang="ru-RU" sz="4000" b="1" smtClean="0">
                <a:latin typeface="Arial" pitchFamily="34" charset="0"/>
              </a:rPr>
              <a:t>Разделы выставки:</a:t>
            </a:r>
          </a:p>
          <a:p>
            <a:pPr>
              <a:buFont typeface="Wingdings 2" pitchFamily="18" charset="2"/>
              <a:buNone/>
            </a:pPr>
            <a:endParaRPr lang="ru-RU" b="1" smtClean="0">
              <a:latin typeface="Arial" pitchFamily="34" charset="0"/>
            </a:endParaRPr>
          </a:p>
          <a:p>
            <a:pPr>
              <a:buFont typeface="Wingdings 2" pitchFamily="18" charset="2"/>
              <a:buNone/>
            </a:pPr>
            <a:r>
              <a:rPr lang="ru-RU" sz="2800" i="1" smtClean="0">
                <a:latin typeface="AdverGothic" pitchFamily="2" charset="0"/>
              </a:rPr>
              <a:t>- </a:t>
            </a:r>
            <a:r>
              <a:rPr lang="ru-RU" sz="2800" i="1" smtClean="0">
                <a:latin typeface="AdverGothic" pitchFamily="2" charset="0"/>
                <a:hlinkClick r:id="rId2" action="ppaction://hlinksldjump"/>
              </a:rPr>
              <a:t>История праздника «Международный день музыки»</a:t>
            </a:r>
            <a:endParaRPr lang="ru-RU" sz="2800" i="1" smtClean="0">
              <a:latin typeface="AdverGothic" pitchFamily="2" charset="0"/>
            </a:endParaRPr>
          </a:p>
          <a:p>
            <a:pPr>
              <a:buFont typeface="Wingdings 2" pitchFamily="18" charset="2"/>
              <a:buNone/>
            </a:pPr>
            <a:r>
              <a:rPr lang="ru-RU" sz="2800" i="1" smtClean="0">
                <a:latin typeface="AdverGothic" pitchFamily="2" charset="0"/>
              </a:rPr>
              <a:t>- </a:t>
            </a:r>
            <a:r>
              <a:rPr lang="ru-RU" sz="2800" i="1" smtClean="0">
                <a:latin typeface="AdverGothic" pitchFamily="2" charset="0"/>
                <a:hlinkClick r:id="rId3" action="ppaction://hlinksldjump"/>
              </a:rPr>
              <a:t>Международный день музыки в России</a:t>
            </a:r>
            <a:endParaRPr lang="ru-RU" sz="2800" i="1" smtClean="0">
              <a:latin typeface="AdverGothic" pitchFamily="2" charset="0"/>
            </a:endParaRPr>
          </a:p>
          <a:p>
            <a:pPr>
              <a:buFont typeface="Wingdings 2" pitchFamily="18" charset="2"/>
              <a:buNone/>
            </a:pPr>
            <a:r>
              <a:rPr lang="ru-RU" sz="2800" i="1" smtClean="0">
                <a:latin typeface="AdverGothic" pitchFamily="2" charset="0"/>
              </a:rPr>
              <a:t>- </a:t>
            </a:r>
            <a:r>
              <a:rPr lang="ru-RU" sz="2800" i="1" smtClean="0">
                <a:latin typeface="AdverGothic" pitchFamily="2" charset="0"/>
                <a:hlinkClick r:id="rId4" action="ppaction://hlinksldjump"/>
              </a:rPr>
              <a:t>Музыка и человек</a:t>
            </a:r>
            <a:endParaRPr lang="ru-RU" sz="2800" i="1" smtClean="0">
              <a:latin typeface="AdverGothic" pitchFamily="2" charset="0"/>
            </a:endParaRPr>
          </a:p>
          <a:p>
            <a:pPr>
              <a:buFont typeface="Wingdings 2" pitchFamily="18" charset="2"/>
              <a:buNone/>
            </a:pPr>
            <a:r>
              <a:rPr lang="ru-RU" sz="2800" i="1" smtClean="0">
                <a:latin typeface="AdverGothic" pitchFamily="2" charset="0"/>
              </a:rPr>
              <a:t>- </a:t>
            </a:r>
            <a:r>
              <a:rPr lang="ru-RU" sz="2800" i="1" smtClean="0">
                <a:latin typeface="AdverGothic" pitchFamily="2" charset="0"/>
                <a:hlinkClick r:id="rId5" action="ppaction://hlinksldjump"/>
              </a:rPr>
              <a:t>Новые поступления</a:t>
            </a:r>
            <a:endParaRPr lang="ru-RU" sz="2800" i="1" smtClean="0">
              <a:latin typeface="AdverGothic" pitchFamily="2" charset="0"/>
            </a:endParaRPr>
          </a:p>
          <a:p>
            <a:endParaRPr lang="ru-RU" smtClean="0"/>
          </a:p>
        </p:txBody>
      </p:sp>
      <p:pic>
        <p:nvPicPr>
          <p:cNvPr id="4" name="Рисунок 3" descr="09169bb20394d7e3fe764e2236f0591b.jpeg"/>
          <p:cNvPicPr>
            <a:picLocks noChangeAspect="1"/>
          </p:cNvPicPr>
          <p:nvPr/>
        </p:nvPicPr>
        <p:blipFill>
          <a:blip r:embed="rId6" cstate="screen"/>
          <a:stretch>
            <a:fillRect/>
          </a:stretch>
        </p:blipFill>
        <p:spPr>
          <a:xfrm>
            <a:off x="5643570" y="3575942"/>
            <a:ext cx="3095625" cy="2919413"/>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lstStyle/>
          <a:p>
            <a:pPr algn="ctr" fontAlgn="auto">
              <a:spcAft>
                <a:spcPts val="0"/>
              </a:spcAft>
              <a:defRPr/>
            </a:pPr>
            <a:r>
              <a:rPr lang="ru-RU" sz="4000" dirty="0" smtClean="0"/>
              <a:t>Детская книга</a:t>
            </a:r>
            <a:endParaRPr lang="ru-RU" sz="4000" dirty="0"/>
          </a:p>
        </p:txBody>
      </p:sp>
      <p:sp>
        <p:nvSpPr>
          <p:cNvPr id="3" name="Содержимое 2"/>
          <p:cNvSpPr>
            <a:spLocks noGrp="1"/>
          </p:cNvSpPr>
          <p:nvPr>
            <p:ph idx="1"/>
          </p:nvPr>
        </p:nvSpPr>
        <p:spPr>
          <a:xfrm>
            <a:off x="1643063" y="1143000"/>
            <a:ext cx="7348537" cy="5500688"/>
          </a:xfrm>
        </p:spPr>
        <p:txBody>
          <a:bodyPr>
            <a:normAutofit/>
          </a:bodyPr>
          <a:lstStyle/>
          <a:p>
            <a:pPr>
              <a:lnSpc>
                <a:spcPct val="90000"/>
              </a:lnSpc>
              <a:buFont typeface="Wingdings 2" pitchFamily="18" charset="2"/>
              <a:buNone/>
            </a:pPr>
            <a:r>
              <a:rPr lang="ru-RU" sz="1000" smtClean="0"/>
              <a:t>          </a:t>
            </a:r>
            <a:r>
              <a:rPr lang="ru-RU" sz="1300" b="1" smtClean="0">
                <a:latin typeface="Times New Roman" pitchFamily="18" charset="0"/>
                <a:cs typeface="Times New Roman" pitchFamily="18" charset="0"/>
              </a:rPr>
              <a:t>Ардли, Нил. Музыка / Н.Ардли: пер. с англ. – М.: Дорлинг Киндерсли, 1999. – 64с.: - (Очевидец. Обо всем на свете)</a:t>
            </a:r>
          </a:p>
          <a:p>
            <a:pPr algn="just">
              <a:lnSpc>
                <a:spcPct val="90000"/>
              </a:lnSpc>
              <a:buFont typeface="Wingdings 2" pitchFamily="18" charset="2"/>
              <a:buNone/>
            </a:pPr>
            <a:r>
              <a:rPr lang="ru-RU" sz="1200" smtClean="0">
                <a:latin typeface="Times New Roman" pitchFamily="18" charset="0"/>
                <a:cs typeface="Times New Roman" pitchFamily="18" charset="0"/>
              </a:rPr>
              <a:t>          	На красочных страницах этой книги перед вами предстанут музыкальные инструменты разных эпох - от древнеегипетской хлопушки до современного синтезатора. </a:t>
            </a:r>
          </a:p>
          <a:p>
            <a:pPr>
              <a:lnSpc>
                <a:spcPct val="90000"/>
              </a:lnSpc>
              <a:buFont typeface="Wingdings 2" pitchFamily="18" charset="2"/>
              <a:buNone/>
            </a:pPr>
            <a:endParaRPr lang="ru-RU" sz="1300" b="1" smtClean="0">
              <a:latin typeface="Times New Roman" pitchFamily="18" charset="0"/>
              <a:cs typeface="Times New Roman" pitchFamily="18" charset="0"/>
            </a:endParaRPr>
          </a:p>
          <a:p>
            <a:pPr>
              <a:lnSpc>
                <a:spcPct val="90000"/>
              </a:lnSpc>
              <a:buFont typeface="Wingdings 2" pitchFamily="18" charset="2"/>
              <a:buNone/>
            </a:pPr>
            <a:r>
              <a:rPr lang="ru-RU" sz="1300" b="1" smtClean="0">
                <a:latin typeface="Times New Roman" pitchFamily="18" charset="0"/>
                <a:cs typeface="Times New Roman" pitchFamily="18" charset="0"/>
              </a:rPr>
              <a:t>           Кошмина, И.В. Музыкальный букварь / И.Кошмина. –  М.: Эксмо, 2002. – 64 с.: ил.</a:t>
            </a:r>
          </a:p>
          <a:p>
            <a:pPr algn="just">
              <a:lnSpc>
                <a:spcPct val="90000"/>
              </a:lnSpc>
              <a:buFont typeface="Wingdings 2" pitchFamily="18" charset="2"/>
              <a:buNone/>
            </a:pPr>
            <a:r>
              <a:rPr lang="ru-RU" sz="1200" smtClean="0">
                <a:latin typeface="Times New Roman" pitchFamily="18" charset="0"/>
                <a:cs typeface="Times New Roman" pitchFamily="18" charset="0"/>
              </a:rPr>
              <a:t>          	Книга способствует развитию музыкального слуха, постижению основ нотной грамоты (ноты, длительности, паузы). Сказки помогают ребенку легко войти в мир музыки, полюбить ее и сделать первые шаги в освоении игры на музыкальных инструментах. Изложение материала сопровождается подробными комментариями для взрослых и рисунками-схемами. Рекомендуется для занятий с детьми 5-8 лет.</a:t>
            </a:r>
          </a:p>
          <a:p>
            <a:pPr algn="just">
              <a:lnSpc>
                <a:spcPct val="90000"/>
              </a:lnSpc>
              <a:buFont typeface="Wingdings 2" pitchFamily="18" charset="2"/>
              <a:buNone/>
            </a:pPr>
            <a:r>
              <a:rPr lang="ru-RU" sz="1200" smtClean="0">
                <a:latin typeface="Times New Roman" pitchFamily="18" charset="0"/>
                <a:cs typeface="Times New Roman" pitchFamily="18" charset="0"/>
              </a:rPr>
              <a:t>         Для родителей, воспитателей детских садов, педагогов частных школ, учителей первых классов общеобразовательных школ, логопедов, психологов и конечно же для самих детей.</a:t>
            </a:r>
          </a:p>
          <a:p>
            <a:pPr>
              <a:lnSpc>
                <a:spcPct val="90000"/>
              </a:lnSpc>
            </a:pPr>
            <a:endParaRPr lang="ru-RU" sz="1200" smtClean="0">
              <a:latin typeface="Times New Roman" pitchFamily="18" charset="0"/>
              <a:cs typeface="Times New Roman" pitchFamily="18" charset="0"/>
            </a:endParaRPr>
          </a:p>
          <a:p>
            <a:pPr>
              <a:lnSpc>
                <a:spcPct val="90000"/>
              </a:lnSpc>
              <a:buFont typeface="Wingdings 2" pitchFamily="18" charset="2"/>
              <a:buNone/>
            </a:pPr>
            <a:r>
              <a:rPr lang="ru-RU" sz="1300" b="1" smtClean="0">
                <a:latin typeface="Times New Roman" pitchFamily="18" charset="0"/>
                <a:cs typeface="Times New Roman" pitchFamily="18" charset="0"/>
              </a:rPr>
              <a:t>          Лопатина, А.А. Волшебный мир музыки / А.Лопатина, М.Скребцова. – М.: Амрита–Русь, 2009. – 304 с. – (Серия «Образование и творчество»).</a:t>
            </a:r>
          </a:p>
          <a:p>
            <a:pPr algn="just">
              <a:lnSpc>
                <a:spcPct val="90000"/>
              </a:lnSpc>
              <a:buFont typeface="Wingdings 2" pitchFamily="18" charset="2"/>
              <a:buNone/>
            </a:pPr>
            <a:r>
              <a:rPr lang="ru-RU" sz="1200" smtClean="0">
                <a:latin typeface="Times New Roman" pitchFamily="18" charset="0"/>
                <a:cs typeface="Times New Roman" pitchFamily="18" charset="0"/>
              </a:rPr>
              <a:t>          	Эта книга и написана для того, чтобы показать детям, что музыка — это не скучно, это целый удивительный и веселый мир! Через сказки, рассказы, игры ваш ребенок не только научится творчески и нестандартно мыслить, но и обретет любовь к музыке! Книга предназначена для творческого развития ребенка, для формирования у него способности к восприятию добра, справедливости и красоты окружающего мира</a:t>
            </a:r>
          </a:p>
          <a:p>
            <a:pPr>
              <a:lnSpc>
                <a:spcPct val="90000"/>
              </a:lnSpc>
              <a:buFont typeface="Wingdings 2" pitchFamily="18" charset="2"/>
              <a:buNone/>
            </a:pPr>
            <a:endParaRPr lang="ru-RU" sz="1200" smtClean="0">
              <a:latin typeface="Times New Roman" pitchFamily="18" charset="0"/>
              <a:cs typeface="Times New Roman" pitchFamily="18" charset="0"/>
            </a:endParaRPr>
          </a:p>
          <a:p>
            <a:pPr>
              <a:lnSpc>
                <a:spcPct val="90000"/>
              </a:lnSpc>
              <a:buFont typeface="Wingdings 2" pitchFamily="18" charset="2"/>
              <a:buNone/>
            </a:pPr>
            <a:r>
              <a:rPr lang="ru-RU" sz="1200" smtClean="0">
                <a:latin typeface="Times New Roman" pitchFamily="18" charset="0"/>
                <a:cs typeface="Times New Roman" pitchFamily="18" charset="0"/>
              </a:rPr>
              <a:t>          </a:t>
            </a:r>
            <a:r>
              <a:rPr lang="ru-RU" sz="1300" b="1" smtClean="0">
                <a:latin typeface="Times New Roman" pitchFamily="18" charset="0"/>
                <a:cs typeface="Times New Roman" pitchFamily="18" charset="0"/>
              </a:rPr>
              <a:t>Шалаева, Г. Музыка: первый учебник вашего малыша / Г.Шалаева. – М.: Аст–слово, 2009. – 128 с.</a:t>
            </a:r>
          </a:p>
          <a:p>
            <a:pPr algn="just">
              <a:lnSpc>
                <a:spcPct val="90000"/>
              </a:lnSpc>
              <a:buFont typeface="Wingdings 2" pitchFamily="18" charset="2"/>
              <a:buNone/>
            </a:pPr>
            <a:r>
              <a:rPr lang="ru-RU" sz="1200" smtClean="0">
                <a:latin typeface="Times New Roman" pitchFamily="18" charset="0"/>
                <a:cs typeface="Times New Roman" pitchFamily="18" charset="0"/>
              </a:rPr>
              <a:t>          	Книга разработана в соответствии с новой программой дошкольных образовательных учреждений. Прочитав эту богато иллюстрированную книгу, дети узнают, кто изобрёл ноты, какая бывает музыка, какие существуют музыкальные инструменты, кто такие дирижёр и композитор, а также познакомятся с основами нотной грамоты, которая поможет им лучше познать мир музыки.</a:t>
            </a:r>
          </a:p>
          <a:p>
            <a:pPr>
              <a:lnSpc>
                <a:spcPct val="90000"/>
              </a:lnSpc>
              <a:buFont typeface="Wingdings 2" pitchFamily="18" charset="2"/>
              <a:buNone/>
            </a:pPr>
            <a:endParaRPr lang="ru-RU" sz="1000" smtClean="0"/>
          </a:p>
        </p:txBody>
      </p:sp>
      <p:pic>
        <p:nvPicPr>
          <p:cNvPr id="4" name="Рисунок 3" descr="03.jpg"/>
          <p:cNvPicPr>
            <a:picLocks noChangeAspect="1"/>
          </p:cNvPicPr>
          <p:nvPr/>
        </p:nvPicPr>
        <p:blipFill>
          <a:blip r:embed="rId2" cstate="screen"/>
          <a:stretch>
            <a:fillRect/>
          </a:stretch>
        </p:blipFill>
        <p:spPr>
          <a:xfrm>
            <a:off x="500063" y="142875"/>
            <a:ext cx="1066800" cy="1524000"/>
          </a:xfrm>
          <a:prstGeom prst="rect">
            <a:avLst/>
          </a:prstGeom>
          <a:ln>
            <a:noFill/>
          </a:ln>
          <a:effectLst>
            <a:outerShdw blurRad="292100" dist="139700" dir="2700000" algn="tl" rotWithShape="0">
              <a:srgbClr val="333333">
                <a:alpha val="65000"/>
              </a:srgbClr>
            </a:outerShdw>
          </a:effectLst>
        </p:spPr>
      </p:pic>
      <p:pic>
        <p:nvPicPr>
          <p:cNvPr id="5" name="Рисунок 4" descr="02.jpg"/>
          <p:cNvPicPr>
            <a:picLocks noChangeAspect="1"/>
          </p:cNvPicPr>
          <p:nvPr/>
        </p:nvPicPr>
        <p:blipFill>
          <a:blip r:embed="rId3" cstate="screen"/>
          <a:stretch>
            <a:fillRect/>
          </a:stretch>
        </p:blipFill>
        <p:spPr>
          <a:xfrm>
            <a:off x="500063" y="1785938"/>
            <a:ext cx="1071562" cy="1530350"/>
          </a:xfrm>
          <a:prstGeom prst="rect">
            <a:avLst/>
          </a:prstGeom>
          <a:ln>
            <a:noFill/>
          </a:ln>
          <a:effectLst>
            <a:outerShdw blurRad="292100" dist="139700" dir="2700000" algn="tl" rotWithShape="0">
              <a:srgbClr val="333333">
                <a:alpha val="65000"/>
              </a:srgbClr>
            </a:outerShdw>
          </a:effectLst>
        </p:spPr>
      </p:pic>
      <p:pic>
        <p:nvPicPr>
          <p:cNvPr id="6" name="Рисунок 5" descr="01.jpg"/>
          <p:cNvPicPr>
            <a:picLocks noChangeAspect="1"/>
          </p:cNvPicPr>
          <p:nvPr/>
        </p:nvPicPr>
        <p:blipFill>
          <a:blip r:embed="rId4" cstate="screen"/>
          <a:stretch>
            <a:fillRect/>
          </a:stretch>
        </p:blipFill>
        <p:spPr>
          <a:xfrm>
            <a:off x="500063" y="3429000"/>
            <a:ext cx="1049337" cy="1500188"/>
          </a:xfrm>
          <a:prstGeom prst="rect">
            <a:avLst/>
          </a:prstGeom>
          <a:ln>
            <a:noFill/>
          </a:ln>
          <a:effectLst>
            <a:outerShdw blurRad="292100" dist="139700" dir="2700000" algn="tl" rotWithShape="0">
              <a:srgbClr val="333333">
                <a:alpha val="65000"/>
              </a:srgbClr>
            </a:outerShdw>
          </a:effectLst>
        </p:spPr>
      </p:pic>
      <p:pic>
        <p:nvPicPr>
          <p:cNvPr id="7" name="Рисунок 6" descr="04.jpg"/>
          <p:cNvPicPr>
            <a:picLocks noChangeAspect="1"/>
          </p:cNvPicPr>
          <p:nvPr/>
        </p:nvPicPr>
        <p:blipFill>
          <a:blip r:embed="rId5" cstate="screen"/>
          <a:stretch>
            <a:fillRect/>
          </a:stretch>
        </p:blipFill>
        <p:spPr>
          <a:xfrm>
            <a:off x="500063" y="5072063"/>
            <a:ext cx="1071562" cy="1530350"/>
          </a:xfrm>
          <a:prstGeom prst="rect">
            <a:avLst/>
          </a:prstGeom>
          <a:ln>
            <a:noFill/>
          </a:ln>
          <a:effectLst>
            <a:outerShdw blurRad="292100" dist="139700" dir="2700000" algn="tl" rotWithShape="0">
              <a:srgbClr val="333333">
                <a:alpha val="65000"/>
              </a:srgbClr>
            </a:outerShdw>
          </a:effectLst>
        </p:spPr>
      </p:pic>
      <p:pic>
        <p:nvPicPr>
          <p:cNvPr id="38919" name="Рисунок 7" descr="note-orange.png"/>
          <p:cNvPicPr>
            <a:picLocks noChangeAspect="1"/>
          </p:cNvPicPr>
          <p:nvPr/>
        </p:nvPicPr>
        <p:blipFill>
          <a:blip r:embed="rId6" cstate="screen"/>
          <a:srcRect/>
          <a:stretch>
            <a:fillRect/>
          </a:stretch>
        </p:blipFill>
        <p:spPr bwMode="auto">
          <a:xfrm>
            <a:off x="8429625" y="6143625"/>
            <a:ext cx="714375" cy="714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20" y="214290"/>
            <a:ext cx="8686800" cy="838200"/>
          </a:xfrm>
        </p:spPr>
        <p:txBody>
          <a:bodyPr/>
          <a:lstStyle/>
          <a:p>
            <a:pPr algn="ctr" fontAlgn="auto">
              <a:spcAft>
                <a:spcPts val="0"/>
              </a:spcAft>
              <a:defRPr/>
            </a:pPr>
            <a:r>
              <a:rPr lang="ru-RU" dirty="0" smtClean="0"/>
              <a:t>Список литературы</a:t>
            </a:r>
            <a:endParaRPr lang="ru-RU" dirty="0"/>
          </a:p>
        </p:txBody>
      </p:sp>
      <p:sp>
        <p:nvSpPr>
          <p:cNvPr id="3" name="Содержимое 2"/>
          <p:cNvSpPr>
            <a:spLocks noGrp="1"/>
          </p:cNvSpPr>
          <p:nvPr>
            <p:ph idx="4294967295"/>
          </p:nvPr>
        </p:nvSpPr>
        <p:spPr/>
        <p:txBody>
          <a:bodyPr>
            <a:normAutofit/>
          </a:bodyPr>
          <a:lstStyle/>
          <a:p>
            <a:pPr>
              <a:lnSpc>
                <a:spcPct val="80000"/>
              </a:lnSpc>
              <a:buFont typeface="Wingdings 2" pitchFamily="18" charset="2"/>
              <a:buNone/>
            </a:pPr>
            <a:r>
              <a:rPr lang="ru-RU" sz="1500" b="1" smtClean="0"/>
              <a:t>	</a:t>
            </a:r>
            <a:r>
              <a:rPr lang="ru-RU" sz="1600" b="1" smtClean="0">
                <a:latin typeface="Courier Condensed" pitchFamily="2" charset="0"/>
              </a:rPr>
              <a:t>Ардли, Нил. Музыка / Н. Ардли: пер. с англ. – М.: Дорлинг Киндерсли, 1999. – 64 с.: - (Очевидец. Обо всем на свете)</a:t>
            </a:r>
            <a:endParaRPr lang="ru-RU" sz="1600" smtClean="0">
              <a:latin typeface="Courier Condensed" pitchFamily="2" charset="0"/>
            </a:endParaRPr>
          </a:p>
          <a:p>
            <a:pPr>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nSpc>
                <a:spcPct val="80000"/>
              </a:lnSpc>
              <a:buFont typeface="Wingdings 2" pitchFamily="18" charset="2"/>
              <a:buNone/>
            </a:pPr>
            <a:r>
              <a:rPr lang="ru-RU" sz="1600" b="1" smtClean="0">
                <a:latin typeface="Courier Condensed" pitchFamily="2" charset="0"/>
              </a:rPr>
              <a:t>	Колпакова, О.  Жить припеваючи…: история русской народной песни / О. Колпакова. – М.: Белый город, 2012. – 47 с.  (для среднего школьного возраста).</a:t>
            </a:r>
            <a:endParaRPr lang="ru-RU" sz="1600" smtClean="0">
              <a:latin typeface="Courier Condensed" pitchFamily="2" charset="0"/>
            </a:endParaRPr>
          </a:p>
          <a:p>
            <a:pPr>
              <a:lnSpc>
                <a:spcPct val="80000"/>
              </a:lnSpc>
              <a:buFont typeface="Wingdings 2" pitchFamily="18" charset="2"/>
              <a:buNone/>
            </a:pPr>
            <a:r>
              <a:rPr lang="ru-RU" sz="1600" i="1" smtClean="0">
                <a:latin typeface="Courier Condensed" pitchFamily="2" charset="0"/>
              </a:rPr>
              <a:t> </a:t>
            </a:r>
            <a:endParaRPr lang="ru-RU" sz="1600" smtClean="0">
              <a:latin typeface="Courier Condensed" pitchFamily="2" charset="0"/>
            </a:endParaRPr>
          </a:p>
          <a:p>
            <a:pPr>
              <a:lnSpc>
                <a:spcPct val="80000"/>
              </a:lnSpc>
              <a:buFont typeface="Wingdings 2" pitchFamily="18" charset="2"/>
              <a:buNone/>
            </a:pPr>
            <a:r>
              <a:rPr lang="ru-RU" sz="1600" b="1" smtClean="0">
                <a:latin typeface="Courier Condensed" pitchFamily="2" charset="0"/>
              </a:rPr>
              <a:t> 	Кошмина, И.В. Музыкальный букварь / И. Кошмина. – М.: Эксмо, 2002. – 64 с.: ил.</a:t>
            </a:r>
            <a:endParaRPr lang="ru-RU" sz="1600" smtClean="0">
              <a:latin typeface="Courier Condensed" pitchFamily="2" charset="0"/>
            </a:endParaRPr>
          </a:p>
          <a:p>
            <a:pPr>
              <a:lnSpc>
                <a:spcPct val="80000"/>
              </a:lnSpc>
              <a:buFont typeface="Wingdings 2" pitchFamily="18" charset="2"/>
              <a:buNone/>
            </a:pPr>
            <a:r>
              <a:rPr lang="ru-RU" sz="1600" smtClean="0">
                <a:latin typeface="Courier Condensed" pitchFamily="2" charset="0"/>
              </a:rPr>
              <a:t> </a:t>
            </a:r>
          </a:p>
          <a:p>
            <a:pPr>
              <a:lnSpc>
                <a:spcPct val="80000"/>
              </a:lnSpc>
              <a:buFont typeface="Wingdings 2" pitchFamily="18" charset="2"/>
              <a:buNone/>
            </a:pPr>
            <a:r>
              <a:rPr lang="ru-RU" sz="1600" b="1" smtClean="0">
                <a:latin typeface="Courier Condensed" pitchFamily="2" charset="0"/>
              </a:rPr>
              <a:t>  	Лопатина, А.А.  Волшебный мир музыки / А. Лопатина, М. Скребцова. – М.: Амрита – Русь, 2009. – 304 с. – (Серия «Образование и творчество»).</a:t>
            </a:r>
            <a:endParaRPr lang="ru-RU" sz="1600" smtClean="0">
              <a:latin typeface="Courier Condensed" pitchFamily="2" charset="0"/>
            </a:endParaRPr>
          </a:p>
          <a:p>
            <a:pPr>
              <a:lnSpc>
                <a:spcPct val="80000"/>
              </a:lnSpc>
              <a:buFont typeface="Wingdings 2" pitchFamily="18" charset="2"/>
              <a:buNone/>
            </a:pPr>
            <a:r>
              <a:rPr lang="ru-RU" sz="1600" smtClean="0">
                <a:latin typeface="Courier Condensed" pitchFamily="2" charset="0"/>
              </a:rPr>
              <a:t> </a:t>
            </a:r>
          </a:p>
          <a:p>
            <a:pPr>
              <a:lnSpc>
                <a:spcPct val="80000"/>
              </a:lnSpc>
              <a:buFont typeface="Wingdings 2" pitchFamily="18" charset="2"/>
              <a:buNone/>
            </a:pPr>
            <a:r>
              <a:rPr lang="ru-RU" sz="1600" b="1" smtClean="0">
                <a:latin typeface="Courier Condensed" pitchFamily="2" charset="0"/>
              </a:rPr>
              <a:t>	Махотин, С.А.  Глинка: исторический роман / С.А. Махотин, - М.: Белый город, 2008. – 63 с.</a:t>
            </a:r>
            <a:endParaRPr lang="ru-RU" sz="1600" smtClean="0">
              <a:latin typeface="Courier Condensed" pitchFamily="2" charset="0"/>
            </a:endParaRPr>
          </a:p>
          <a:p>
            <a:pPr>
              <a:lnSpc>
                <a:spcPct val="80000"/>
              </a:lnSpc>
              <a:buFont typeface="Wingdings 2" pitchFamily="18" charset="2"/>
              <a:buNone/>
            </a:pPr>
            <a:r>
              <a:rPr lang="ru-RU" sz="1600" i="1" smtClean="0">
                <a:latin typeface="Courier Condensed" pitchFamily="2" charset="0"/>
              </a:rPr>
              <a:t> </a:t>
            </a:r>
            <a:endParaRPr lang="ru-RU" sz="1600" smtClean="0">
              <a:latin typeface="Courier Condensed" pitchFamily="2" charset="0"/>
            </a:endParaRPr>
          </a:p>
          <a:p>
            <a:pPr>
              <a:lnSpc>
                <a:spcPct val="80000"/>
              </a:lnSpc>
              <a:buFont typeface="Wingdings 2" pitchFamily="18" charset="2"/>
              <a:buNone/>
            </a:pPr>
            <a:r>
              <a:rPr lang="ru-RU" sz="1600" b="1" smtClean="0">
                <a:latin typeface="Courier Condensed" pitchFamily="2" charset="0"/>
              </a:rPr>
              <a:t>	Шалаева, Г. Музыка: первый учебник вашего малыша / Г. Шалаева. – М.: Аст – слово, 2009. – 128 с.</a:t>
            </a:r>
            <a:endParaRPr lang="ru-RU" sz="1600" smtClean="0">
              <a:latin typeface="Courier Condensed" pitchFamily="2" charset="0"/>
            </a:endParaRPr>
          </a:p>
          <a:p>
            <a:pPr>
              <a:lnSpc>
                <a:spcPct val="80000"/>
              </a:lnSpc>
              <a:buFont typeface="Wingdings 2" pitchFamily="18" charset="2"/>
              <a:buNone/>
            </a:pPr>
            <a:endParaRPr lang="ru-RU" sz="1500" smtClean="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686800" cy="838200"/>
          </a:xfrm>
        </p:spPr>
        <p:txBody>
          <a:bodyPr/>
          <a:lstStyle/>
          <a:p>
            <a:pPr algn="ctr" fontAlgn="auto">
              <a:spcAft>
                <a:spcPts val="0"/>
              </a:spcAft>
              <a:defRPr/>
            </a:pPr>
            <a:r>
              <a:rPr lang="ru-RU" sz="4000" dirty="0" smtClean="0"/>
              <a:t>Нотные издания</a:t>
            </a:r>
            <a:endParaRPr lang="ru-RU" sz="4000" dirty="0"/>
          </a:p>
        </p:txBody>
      </p:sp>
      <p:sp>
        <p:nvSpPr>
          <p:cNvPr id="40962" name="Содержимое 2"/>
          <p:cNvSpPr>
            <a:spLocks noGrp="1"/>
          </p:cNvSpPr>
          <p:nvPr>
            <p:ph idx="1"/>
          </p:nvPr>
        </p:nvSpPr>
        <p:spPr>
          <a:xfrm>
            <a:off x="1795463" y="1500188"/>
            <a:ext cx="7348537" cy="5214937"/>
          </a:xfrm>
        </p:spPr>
        <p:txBody>
          <a:bodyPr/>
          <a:lstStyle/>
          <a:p>
            <a:pPr>
              <a:buFont typeface="Wingdings 2" pitchFamily="18" charset="2"/>
              <a:buNone/>
            </a:pPr>
            <a:r>
              <a:rPr lang="ru-RU" sz="1400" b="1" smtClean="0"/>
              <a:t>	</a:t>
            </a:r>
            <a:r>
              <a:rPr lang="ru-RU" sz="1400" b="1" smtClean="0">
                <a:latin typeface="Times New Roman" pitchFamily="18" charset="0"/>
                <a:cs typeface="Times New Roman" pitchFamily="18" charset="0"/>
              </a:rPr>
              <a:t>Баласанян, С. Школа игры на трубе / Баласанян. – М.: Музыка, 2010. – 136 с.</a:t>
            </a:r>
          </a:p>
          <a:p>
            <a:pPr algn="just">
              <a:buFont typeface="Wingdings 2" pitchFamily="18" charset="2"/>
              <a:buNone/>
            </a:pPr>
            <a:r>
              <a:rPr lang="ru-RU" sz="1400" smtClean="0">
                <a:latin typeface="Times New Roman" pitchFamily="18" charset="0"/>
                <a:cs typeface="Times New Roman" pitchFamily="18" charset="0"/>
              </a:rPr>
              <a:t>		Стабильное учебное пособие для начального обучения игре на трубе. </a:t>
            </a:r>
          </a:p>
          <a:p>
            <a:pPr algn="just">
              <a:buFont typeface="Wingdings 2" pitchFamily="18" charset="2"/>
              <a:buNone/>
            </a:pPr>
            <a:r>
              <a:rPr lang="ru-RU" sz="1400" smtClean="0">
                <a:latin typeface="Times New Roman" pitchFamily="18" charset="0"/>
                <a:cs typeface="Times New Roman" pitchFamily="18" charset="0"/>
              </a:rPr>
              <a:t> 	Предназначается для учащихся 1-4 классов детских музыкальных школ.</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Играем на бис! Из репертуара Фридриха Липса: произведения для баяна. – М.: Музыка, 2010. – 64 с.</a:t>
            </a:r>
          </a:p>
          <a:p>
            <a:pPr algn="just">
              <a:buFont typeface="Wingdings 2" pitchFamily="18" charset="2"/>
              <a:buNone/>
            </a:pPr>
            <a:r>
              <a:rPr lang="ru-RU" sz="1400" b="1" smtClean="0">
                <a:latin typeface="Times New Roman" pitchFamily="18" charset="0"/>
                <a:cs typeface="Times New Roman" pitchFamily="18" charset="0"/>
              </a:rPr>
              <a:t>		</a:t>
            </a:r>
            <a:r>
              <a:rPr lang="ru-RU" sz="1400" smtClean="0">
                <a:latin typeface="Times New Roman" pitchFamily="18" charset="0"/>
                <a:cs typeface="Times New Roman" pitchFamily="18" charset="0"/>
              </a:rPr>
              <a:t>Предлагаемый сборник открывает новую серию изданий, включающих в себя эффектные концертные миниатюры из репертуара известных исполнителей России. Предназначен для студентов музыкальных училищ и вузов, концертирующих исполнителей, а также для любителей популярной музыки.</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Любимые мелодии: для шестиструнной гитары / сост. О.Кроха. – М.: Музыка, 2009. – 120 с.: нот.</a:t>
            </a:r>
          </a:p>
        </p:txBody>
      </p:sp>
      <p:pic>
        <p:nvPicPr>
          <p:cNvPr id="4" name="Рисунок 3" descr="05.jpg"/>
          <p:cNvPicPr>
            <a:picLocks noChangeAspect="1"/>
          </p:cNvPicPr>
          <p:nvPr/>
        </p:nvPicPr>
        <p:blipFill>
          <a:blip r:embed="rId2" cstate="screen"/>
          <a:stretch>
            <a:fillRect/>
          </a:stretch>
        </p:blipFill>
        <p:spPr>
          <a:xfrm>
            <a:off x="500063" y="1214438"/>
            <a:ext cx="1143000" cy="1633537"/>
          </a:xfrm>
          <a:prstGeom prst="rect">
            <a:avLst/>
          </a:prstGeom>
          <a:ln>
            <a:noFill/>
          </a:ln>
          <a:effectLst>
            <a:outerShdw blurRad="292100" dist="139700" dir="2700000" algn="tl" rotWithShape="0">
              <a:srgbClr val="333333">
                <a:alpha val="65000"/>
              </a:srgbClr>
            </a:outerShdw>
          </a:effectLst>
        </p:spPr>
      </p:pic>
      <p:pic>
        <p:nvPicPr>
          <p:cNvPr id="5" name="Рисунок 4" descr="03.jpg"/>
          <p:cNvPicPr>
            <a:picLocks noChangeAspect="1"/>
          </p:cNvPicPr>
          <p:nvPr/>
        </p:nvPicPr>
        <p:blipFill>
          <a:blip r:embed="rId3" cstate="screen"/>
          <a:stretch>
            <a:fillRect/>
          </a:stretch>
        </p:blipFill>
        <p:spPr>
          <a:xfrm>
            <a:off x="500063" y="3071813"/>
            <a:ext cx="1143000" cy="1633537"/>
          </a:xfrm>
          <a:prstGeom prst="rect">
            <a:avLst/>
          </a:prstGeom>
          <a:ln>
            <a:noFill/>
          </a:ln>
          <a:effectLst>
            <a:outerShdw blurRad="292100" dist="139700" dir="2700000" algn="tl" rotWithShape="0">
              <a:srgbClr val="333333">
                <a:alpha val="65000"/>
              </a:srgbClr>
            </a:outerShdw>
          </a:effectLst>
        </p:spPr>
      </p:pic>
      <p:pic>
        <p:nvPicPr>
          <p:cNvPr id="6" name="Рисунок 5" descr="02.jpg"/>
          <p:cNvPicPr>
            <a:picLocks noChangeAspect="1"/>
          </p:cNvPicPr>
          <p:nvPr/>
        </p:nvPicPr>
        <p:blipFill>
          <a:blip r:embed="rId4" cstate="screen"/>
          <a:stretch>
            <a:fillRect/>
          </a:stretch>
        </p:blipFill>
        <p:spPr>
          <a:xfrm>
            <a:off x="500063" y="5000625"/>
            <a:ext cx="1149350" cy="16430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Содержимое 2"/>
          <p:cNvSpPr>
            <a:spLocks noGrp="1"/>
          </p:cNvSpPr>
          <p:nvPr>
            <p:ph idx="1"/>
          </p:nvPr>
        </p:nvSpPr>
        <p:spPr>
          <a:xfrm>
            <a:off x="1785938" y="1357313"/>
            <a:ext cx="7134225" cy="5151437"/>
          </a:xfrm>
        </p:spPr>
        <p:txBody>
          <a:bodyPr/>
          <a:lstStyle/>
          <a:p>
            <a:pPr>
              <a:buFont typeface="Wingdings 2" pitchFamily="18" charset="2"/>
              <a:buNone/>
            </a:pPr>
            <a:r>
              <a:rPr lang="ru-RU" sz="1400" b="1" smtClean="0">
                <a:latin typeface="Times New Roman" pitchFamily="18" charset="0"/>
                <a:cs typeface="Times New Roman" pitchFamily="18" charset="0"/>
              </a:rPr>
              <a:t>	Мое последнее танго: эстрадные мелодии </a:t>
            </a:r>
            <a:r>
              <a:rPr lang="en-US" sz="1400" b="1" smtClean="0">
                <a:latin typeface="Times New Roman" pitchFamily="18" charset="0"/>
                <a:cs typeface="Times New Roman" pitchFamily="18" charset="0"/>
              </a:rPr>
              <a:t>XX</a:t>
            </a:r>
            <a:r>
              <a:rPr lang="ru-RU" sz="1400" b="1" smtClean="0">
                <a:latin typeface="Times New Roman" pitchFamily="18" charset="0"/>
                <a:cs typeface="Times New Roman" pitchFamily="18" charset="0"/>
              </a:rPr>
              <a:t> века в нетрудном изложении для фортепиано. – М.: Музыка, 2011. – 56 с.</a:t>
            </a:r>
          </a:p>
          <a:p>
            <a:pPr algn="just">
              <a:buFont typeface="Wingdings 2" pitchFamily="18" charset="2"/>
              <a:buNone/>
            </a:pPr>
            <a:r>
              <a:rPr lang="ru-RU" sz="1400" smtClean="0">
                <a:latin typeface="Times New Roman" pitchFamily="18" charset="0"/>
                <a:cs typeface="Times New Roman" pitchFamily="18" charset="0"/>
              </a:rPr>
              <a:t>		В сборник включены мелодии популярных эстрадных песен и танцев 30-х годов прошлого столетия в несложном изложении для фортепиано. Предназначается для широкого круга любителей музыки.</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Родионов, К. Начальные уроки игры на скрипке / К.Родионов. – М.: Музыка, 2011. – 72 с.: клавир (72 с).</a:t>
            </a:r>
          </a:p>
          <a:p>
            <a:pPr algn="just">
              <a:buFont typeface="Wingdings 2" pitchFamily="18" charset="2"/>
              <a:buNone/>
            </a:pPr>
            <a:r>
              <a:rPr lang="ru-RU" sz="1400" smtClean="0">
                <a:latin typeface="Times New Roman" pitchFamily="18" charset="0"/>
                <a:cs typeface="Times New Roman" pitchFamily="18" charset="0"/>
              </a:rPr>
              <a:t>		Стабильное учебное пособие для начального обучения игре на скрипке.   Предназначается для учащихся 1-2 классов детских музыкальных школ.</a:t>
            </a:r>
          </a:p>
          <a:p>
            <a:pPr>
              <a:buFont typeface="Wingdings 2" pitchFamily="18" charset="2"/>
              <a:buNone/>
            </a:pPr>
            <a:endParaRPr lang="ru-RU" sz="1400" smtClean="0"/>
          </a:p>
          <a:p>
            <a:pPr>
              <a:buFont typeface="Wingdings 2" pitchFamily="18" charset="2"/>
              <a:buNone/>
            </a:pPr>
            <a:endParaRPr lang="ru-RU" sz="1400" smtClean="0"/>
          </a:p>
        </p:txBody>
      </p:sp>
      <p:pic>
        <p:nvPicPr>
          <p:cNvPr id="4" name="Рисунок 3" descr="04.jpg"/>
          <p:cNvPicPr>
            <a:picLocks noChangeAspect="1"/>
          </p:cNvPicPr>
          <p:nvPr/>
        </p:nvPicPr>
        <p:blipFill>
          <a:blip r:embed="rId2" cstate="screen"/>
          <a:stretch>
            <a:fillRect/>
          </a:stretch>
        </p:blipFill>
        <p:spPr>
          <a:xfrm>
            <a:off x="214313" y="1285875"/>
            <a:ext cx="1400175" cy="2000250"/>
          </a:xfrm>
          <a:prstGeom prst="rect">
            <a:avLst/>
          </a:prstGeom>
          <a:ln>
            <a:noFill/>
          </a:ln>
          <a:effectLst>
            <a:outerShdw blurRad="292100" dist="139700" dir="2700000" algn="tl" rotWithShape="0">
              <a:srgbClr val="333333">
                <a:alpha val="65000"/>
              </a:srgbClr>
            </a:outerShdw>
          </a:effectLst>
        </p:spPr>
      </p:pic>
      <p:pic>
        <p:nvPicPr>
          <p:cNvPr id="5" name="Рисунок 4" descr="01.jpg"/>
          <p:cNvPicPr>
            <a:picLocks noChangeAspect="1"/>
          </p:cNvPicPr>
          <p:nvPr/>
        </p:nvPicPr>
        <p:blipFill>
          <a:blip r:embed="rId3" cstate="screen"/>
          <a:stretch>
            <a:fillRect/>
          </a:stretch>
        </p:blipFill>
        <p:spPr>
          <a:xfrm>
            <a:off x="214313" y="3857625"/>
            <a:ext cx="1435100" cy="2051050"/>
          </a:xfrm>
          <a:prstGeom prst="rect">
            <a:avLst/>
          </a:prstGeom>
          <a:ln>
            <a:noFill/>
          </a:ln>
          <a:effectLst>
            <a:outerShdw blurRad="292100" dist="139700" dir="2700000" algn="tl" rotWithShape="0">
              <a:srgbClr val="333333">
                <a:alpha val="65000"/>
              </a:srgbClr>
            </a:outerShdw>
          </a:effectLst>
        </p:spPr>
      </p:pic>
      <p:pic>
        <p:nvPicPr>
          <p:cNvPr id="41988" name="Рисунок 5" descr="note-orange.png"/>
          <p:cNvPicPr>
            <a:picLocks noChangeAspect="1"/>
          </p:cNvPicPr>
          <p:nvPr/>
        </p:nvPicPr>
        <p:blipFill>
          <a:blip r:embed="rId4" cstate="screen"/>
          <a:srcRect/>
          <a:stretch>
            <a:fillRect/>
          </a:stretch>
        </p:blipFill>
        <p:spPr bwMode="auto">
          <a:xfrm>
            <a:off x="8143875" y="5857875"/>
            <a:ext cx="1000125" cy="10001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20" y="142852"/>
            <a:ext cx="8686800" cy="838200"/>
          </a:xfrm>
        </p:spPr>
        <p:txBody>
          <a:bodyPr/>
          <a:lstStyle/>
          <a:p>
            <a:pPr algn="ctr" fontAlgn="auto">
              <a:spcAft>
                <a:spcPts val="0"/>
              </a:spcAft>
              <a:defRPr/>
            </a:pPr>
            <a:r>
              <a:rPr lang="ru-RU" dirty="0" smtClean="0"/>
              <a:t>Список литературы</a:t>
            </a:r>
            <a:endParaRPr lang="ru-RU" dirty="0"/>
          </a:p>
        </p:txBody>
      </p:sp>
      <p:sp>
        <p:nvSpPr>
          <p:cNvPr id="3" name="Содержимое 2"/>
          <p:cNvSpPr>
            <a:spLocks noGrp="1"/>
          </p:cNvSpPr>
          <p:nvPr>
            <p:ph idx="4294967295"/>
          </p:nvPr>
        </p:nvSpPr>
        <p:spPr>
          <a:xfrm>
            <a:off x="304800" y="1143000"/>
            <a:ext cx="8686800" cy="5429250"/>
          </a:xfrm>
        </p:spPr>
        <p:txBody>
          <a:bodyPr>
            <a:normAutofit fontScale="47500" lnSpcReduction="20000"/>
          </a:bodyPr>
          <a:lstStyle/>
          <a:p>
            <a:pPr algn="just" fontAlgn="auto">
              <a:spcAft>
                <a:spcPts val="0"/>
              </a:spcAft>
              <a:buFont typeface="Wingdings 2"/>
              <a:buNone/>
              <a:defRPr/>
            </a:pPr>
            <a:r>
              <a:rPr lang="ru-RU" b="1" i="1" dirty="0" smtClean="0"/>
              <a:t>	 </a:t>
            </a:r>
            <a:r>
              <a:rPr lang="ru-RU" sz="3600" b="1" i="1" u="sng" dirty="0" smtClean="0">
                <a:latin typeface="+mj-lt"/>
              </a:rPr>
              <a:t>- фортепиано</a:t>
            </a:r>
            <a:endParaRPr lang="ru-RU" sz="3600" u="sng" dirty="0" smtClean="0">
              <a:latin typeface="+mj-lt"/>
            </a:endParaRPr>
          </a:p>
          <a:p>
            <a:pPr algn="just" fontAlgn="auto">
              <a:spcAft>
                <a:spcPts val="0"/>
              </a:spcAft>
              <a:buFont typeface="Wingdings 2"/>
              <a:buNone/>
              <a:defRPr/>
            </a:pPr>
            <a:r>
              <a:rPr lang="ru-RU" b="1" i="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Альбом для домашнего </a:t>
            </a:r>
            <a:r>
              <a:rPr lang="ru-RU" b="1" dirty="0" err="1" smtClean="0">
                <a:latin typeface="Courier Condensed" pitchFamily="2" charset="0"/>
              </a:rPr>
              <a:t>музицирования</a:t>
            </a:r>
            <a:r>
              <a:rPr lang="ru-RU" b="1" dirty="0" smtClean="0">
                <a:latin typeface="Courier Condensed" pitchFamily="2" charset="0"/>
              </a:rPr>
              <a:t> [ноты]: [для </a:t>
            </a:r>
            <a:r>
              <a:rPr lang="ru-RU" b="1" dirty="0" err="1" smtClean="0">
                <a:latin typeface="Courier Condensed" pitchFamily="2" charset="0"/>
              </a:rPr>
              <a:t>ф-но</a:t>
            </a:r>
            <a:r>
              <a:rPr lang="ru-RU" b="1" dirty="0" smtClean="0">
                <a:latin typeface="Courier Condensed" pitchFamily="2" charset="0"/>
              </a:rPr>
              <a:t>]. -   М.: Музыка.</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Вып.1. – 2010. – 43 с. – </a:t>
            </a:r>
            <a:r>
              <a:rPr lang="ru-RU" b="1" dirty="0" err="1" smtClean="0">
                <a:latin typeface="Courier Condensed" pitchFamily="2" charset="0"/>
              </a:rPr>
              <a:t>Содерж</a:t>
            </a:r>
            <a:r>
              <a:rPr lang="ru-RU" b="1" dirty="0" smtClean="0">
                <a:latin typeface="Courier Condensed" pitchFamily="2" charset="0"/>
              </a:rPr>
              <a:t>.: Л. Бетховен, Ф. Шопен, В. Моцарт. П. Чайковский, А. Бородин, И. Штраус-отец, Э </a:t>
            </a:r>
            <a:r>
              <a:rPr lang="ru-RU" b="1" dirty="0" err="1" smtClean="0">
                <a:latin typeface="Courier Condensed" pitchFamily="2" charset="0"/>
              </a:rPr>
              <a:t>Сати</a:t>
            </a:r>
            <a:r>
              <a:rPr lang="ru-RU" b="1" dirty="0" smtClean="0">
                <a:latin typeface="Courier Condensed" pitchFamily="2" charset="0"/>
              </a:rPr>
              <a:t>, С. </a:t>
            </a:r>
            <a:r>
              <a:rPr lang="ru-RU" b="1" dirty="0" err="1" smtClean="0">
                <a:latin typeface="Courier Condensed" pitchFamily="2" charset="0"/>
              </a:rPr>
              <a:t>Джоплин</a:t>
            </a:r>
            <a:r>
              <a:rPr lang="ru-RU" b="1" dirty="0" smtClean="0">
                <a:latin typeface="Courier Condensed" pitchFamily="2" charset="0"/>
              </a:rPr>
              <a:t>.</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Альбом для домашнего </a:t>
            </a:r>
            <a:r>
              <a:rPr lang="ru-RU" b="1" dirty="0" err="1" smtClean="0">
                <a:latin typeface="Courier Condensed" pitchFamily="2" charset="0"/>
              </a:rPr>
              <a:t>музицирования</a:t>
            </a:r>
            <a:r>
              <a:rPr lang="ru-RU" b="1" dirty="0" smtClean="0">
                <a:latin typeface="Courier Condensed" pitchFamily="2" charset="0"/>
              </a:rPr>
              <a:t> [ноты]: [для </a:t>
            </a:r>
            <a:r>
              <a:rPr lang="ru-RU" b="1" dirty="0" err="1" smtClean="0">
                <a:latin typeface="Courier Condensed" pitchFamily="2" charset="0"/>
              </a:rPr>
              <a:t>ф-но</a:t>
            </a:r>
            <a:r>
              <a:rPr lang="ru-RU" b="1" dirty="0" smtClean="0">
                <a:latin typeface="Courier Condensed" pitchFamily="2" charset="0"/>
              </a:rPr>
              <a:t>]. - М.: Музыка.</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r>
              <a:rPr lang="ru-RU" b="1" dirty="0" err="1" smtClean="0">
                <a:latin typeface="Courier Condensed" pitchFamily="2" charset="0"/>
              </a:rPr>
              <a:t>Вып</a:t>
            </a:r>
            <a:r>
              <a:rPr lang="ru-RU" b="1" dirty="0" smtClean="0">
                <a:latin typeface="Courier Condensed" pitchFamily="2" charset="0"/>
              </a:rPr>
              <a:t>. 2. – 2011. – 51 с. – </a:t>
            </a:r>
            <a:r>
              <a:rPr lang="ru-RU" b="1" dirty="0" err="1" smtClean="0">
                <a:latin typeface="Courier Condensed" pitchFamily="2" charset="0"/>
              </a:rPr>
              <a:t>Содерж</a:t>
            </a:r>
            <a:r>
              <a:rPr lang="ru-RU" b="1" dirty="0" smtClean="0">
                <a:latin typeface="Courier Condensed" pitchFamily="2" charset="0"/>
              </a:rPr>
              <a:t>.:  Ж. Люли, И. Бах, Ф. Шуберт. К. </a:t>
            </a:r>
            <a:r>
              <a:rPr lang="ru-RU" b="1" dirty="0" err="1" smtClean="0">
                <a:latin typeface="Courier Condensed" pitchFamily="2" charset="0"/>
              </a:rPr>
              <a:t>Дакен</a:t>
            </a: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Р. Шуман, Ф. Лист, Г. </a:t>
            </a:r>
            <a:r>
              <a:rPr lang="ru-RU" b="1" dirty="0" err="1" smtClean="0">
                <a:latin typeface="Courier Condensed" pitchFamily="2" charset="0"/>
              </a:rPr>
              <a:t>Доницетти</a:t>
            </a:r>
            <a:r>
              <a:rPr lang="ru-RU" b="1" dirty="0" smtClean="0">
                <a:latin typeface="Courier Condensed" pitchFamily="2" charset="0"/>
              </a:rPr>
              <a:t>, И. Штраус, М. Глинка, С. Рахманинов, Г. </a:t>
            </a:r>
            <a:r>
              <a:rPr lang="ru-RU" b="1" dirty="0" err="1" smtClean="0">
                <a:latin typeface="Courier Condensed" pitchFamily="2" charset="0"/>
              </a:rPr>
              <a:t>Пахульский</a:t>
            </a:r>
            <a:r>
              <a:rPr lang="ru-RU" b="1" dirty="0" smtClean="0">
                <a:latin typeface="Courier Condensed" pitchFamily="2" charset="0"/>
              </a:rPr>
              <a:t>, В. </a:t>
            </a:r>
            <a:r>
              <a:rPr lang="ru-RU" b="1" dirty="0" err="1" smtClean="0">
                <a:latin typeface="Courier Condensed" pitchFamily="2" charset="0"/>
              </a:rPr>
              <a:t>Ребиков</a:t>
            </a:r>
            <a:r>
              <a:rPr lang="ru-RU" b="1" dirty="0" smtClean="0">
                <a:latin typeface="Courier Condensed" pitchFamily="2" charset="0"/>
              </a:rPr>
              <a:t>, Й. Брамс.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Бетховен, Л. Концерт № 2 [ноты]:  для </a:t>
            </a:r>
            <a:r>
              <a:rPr lang="ru-RU" b="1" dirty="0" err="1" smtClean="0">
                <a:latin typeface="Courier Condensed" pitchFamily="2" charset="0"/>
              </a:rPr>
              <a:t>ф-но</a:t>
            </a:r>
            <a:r>
              <a:rPr lang="ru-RU" b="1" dirty="0" smtClean="0">
                <a:latin typeface="Courier Condensed" pitchFamily="2" charset="0"/>
              </a:rPr>
              <a:t>  с оркестром :  переложение для 2 </a:t>
            </a:r>
            <a:r>
              <a:rPr lang="ru-RU" b="1" dirty="0" err="1" smtClean="0">
                <a:latin typeface="Courier Condensed" pitchFamily="2" charset="0"/>
              </a:rPr>
              <a:t>ф-но</a:t>
            </a:r>
            <a:r>
              <a:rPr lang="ru-RU" b="1" dirty="0" smtClean="0">
                <a:latin typeface="Courier Condensed" pitchFamily="2" charset="0"/>
              </a:rPr>
              <a:t> /  Л. Бетховен: редакция Э. </a:t>
            </a:r>
            <a:r>
              <a:rPr lang="ru-RU" b="1" dirty="0" err="1" smtClean="0">
                <a:latin typeface="Courier Condensed" pitchFamily="2" charset="0"/>
              </a:rPr>
              <a:t>д'Альбера</a:t>
            </a:r>
            <a:r>
              <a:rPr lang="ru-RU" b="1" dirty="0" smtClean="0">
                <a:latin typeface="Courier Condensed" pitchFamily="2" charset="0"/>
              </a:rPr>
              <a:t>. - М.: Музыка, 2010. – 51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Гендель. Г.Ф. Избранные произведения для </a:t>
            </a:r>
            <a:r>
              <a:rPr lang="ru-RU" b="1" dirty="0" err="1" smtClean="0">
                <a:latin typeface="Courier Condensed" pitchFamily="2" charset="0"/>
              </a:rPr>
              <a:t>ф-но</a:t>
            </a:r>
            <a:r>
              <a:rPr lang="ru-RU" b="1" dirty="0" smtClean="0">
                <a:latin typeface="Courier Condensed" pitchFamily="2" charset="0"/>
              </a:rPr>
              <a:t>. [ноты] / Г. Гендель, ред. – сот. Л. </a:t>
            </a:r>
            <a:r>
              <a:rPr lang="ru-RU" b="1" dirty="0" err="1" smtClean="0">
                <a:latin typeface="Courier Condensed" pitchFamily="2" charset="0"/>
              </a:rPr>
              <a:t>Ройзман</a:t>
            </a:r>
            <a:r>
              <a:rPr lang="ru-RU" b="1" dirty="0" smtClean="0">
                <a:latin typeface="Courier Condensed" pitchFamily="2" charset="0"/>
              </a:rPr>
              <a:t>. - М.: Музыка, 2010. – 42 с. </a:t>
            </a:r>
            <a:r>
              <a:rPr lang="en-US" b="1" dirty="0" smtClean="0">
                <a:latin typeface="Courier Condensed" pitchFamily="2" charset="0"/>
              </a:rPr>
              <a:t>(</a:t>
            </a:r>
            <a:r>
              <a:rPr lang="ru-RU" b="1" dirty="0" smtClean="0">
                <a:latin typeface="Courier Condensed" pitchFamily="2" charset="0"/>
              </a:rPr>
              <a:t>классика для всех</a:t>
            </a:r>
            <a:r>
              <a:rPr lang="en-US" b="1" dirty="0" smtClean="0">
                <a:latin typeface="Courier Condensed" pitchFamily="2" charset="0"/>
              </a:rPr>
              <a:t>)</a:t>
            </a:r>
            <a:r>
              <a:rPr lang="ru-RU" b="1" dirty="0" smtClean="0">
                <a:latin typeface="Courier Condensed" pitchFamily="2" charset="0"/>
              </a:rPr>
              <a:t>.</a:t>
            </a:r>
          </a:p>
          <a:p>
            <a:pPr algn="just" fontAlgn="auto">
              <a:spcAft>
                <a:spcPts val="0"/>
              </a:spcAft>
              <a:buFont typeface="Wingdings 2"/>
              <a:buNone/>
              <a:defRPr/>
            </a:pP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Гершвин, Дж. Симфоническая сюита из оперы "</a:t>
            </a:r>
            <a:r>
              <a:rPr lang="ru-RU" b="1" dirty="0" err="1" smtClean="0">
                <a:latin typeface="Courier Condensed" pitchFamily="2" charset="0"/>
              </a:rPr>
              <a:t>Порги</a:t>
            </a:r>
            <a:r>
              <a:rPr lang="ru-RU" b="1" dirty="0" smtClean="0">
                <a:latin typeface="Courier Condensed" pitchFamily="2" charset="0"/>
              </a:rPr>
              <a:t> и </a:t>
            </a:r>
            <a:r>
              <a:rPr lang="ru-RU" b="1" dirty="0" err="1" smtClean="0">
                <a:latin typeface="Courier Condensed" pitchFamily="2" charset="0"/>
              </a:rPr>
              <a:t>Бесс</a:t>
            </a:r>
            <a:r>
              <a:rPr lang="ru-RU" b="1" dirty="0" smtClean="0">
                <a:latin typeface="Courier Condensed" pitchFamily="2" charset="0"/>
              </a:rPr>
              <a:t>": </a:t>
            </a:r>
            <a:r>
              <a:rPr lang="ru-RU" b="1" dirty="0" err="1" smtClean="0">
                <a:latin typeface="Courier Condensed" pitchFamily="2" charset="0"/>
              </a:rPr>
              <a:t>перелож</a:t>
            </a:r>
            <a:r>
              <a:rPr lang="ru-RU" b="1" dirty="0" smtClean="0">
                <a:latin typeface="Courier Condensed" pitchFamily="2" charset="0"/>
              </a:rPr>
              <a:t>. для </a:t>
            </a:r>
            <a:r>
              <a:rPr lang="ru-RU" b="1" dirty="0" err="1" smtClean="0">
                <a:latin typeface="Courier Condensed" pitchFamily="2" charset="0"/>
              </a:rPr>
              <a:t>ф-но</a:t>
            </a:r>
            <a:r>
              <a:rPr lang="ru-RU" b="1" dirty="0" smtClean="0">
                <a:latin typeface="Courier Condensed" pitchFamily="2" charset="0"/>
              </a:rPr>
              <a:t> в четыре руки [ноты] / Дж. Гершвин. - М.: Музыка, 2010. - 56 с.</a:t>
            </a:r>
          </a:p>
          <a:p>
            <a:pPr algn="just" fontAlgn="auto">
              <a:spcAft>
                <a:spcPts val="0"/>
              </a:spcAft>
              <a:buFont typeface="Wingdings 2"/>
              <a:buNone/>
              <a:defRPr/>
            </a:pP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Глиэр, Р. Пьесы для фортепиано [ноты] / Р. Глиэр. - М.: Музыка, 2010. – 56 с.</a:t>
            </a:r>
            <a:endParaRPr lang="ru-RU" dirty="0" smtClean="0">
              <a:latin typeface="Courier Condensed" pitchFamily="2" charset="0"/>
            </a:endParaRPr>
          </a:p>
          <a:p>
            <a:pPr fontAlgn="auto">
              <a:spcAft>
                <a:spcPts val="0"/>
              </a:spcAft>
              <a:buFont typeface="Wingdings 2"/>
              <a:buNone/>
              <a:defRPr/>
            </a:pPr>
            <a:endParaRPr lang="ru-RU"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4294967295"/>
          </p:nvPr>
        </p:nvSpPr>
        <p:spPr>
          <a:xfrm>
            <a:off x="285750" y="571500"/>
            <a:ext cx="8686800" cy="6286500"/>
          </a:xfrm>
        </p:spPr>
        <p:txBody>
          <a:bodyPr>
            <a:normAutofit/>
          </a:bodyPr>
          <a:lstStyle/>
          <a:p>
            <a:pPr algn="just">
              <a:lnSpc>
                <a:spcPct val="80000"/>
              </a:lnSpc>
              <a:buFont typeface="Wingdings 2" pitchFamily="18" charset="2"/>
              <a:buNone/>
            </a:pPr>
            <a:r>
              <a:rPr lang="ru-RU" sz="1600" b="1" smtClean="0">
                <a:latin typeface="Courier Condensed" pitchFamily="2" charset="0"/>
              </a:rPr>
              <a:t>	Играю на синтезаторе: хрестоматия педагогического репертуара, вып. 1[ноты] /сост. Л. Петренко; общ. ред. В. Новожилова:  для всех учебных заведений, имеющих класс синтезатора. - М.: Музыка, 2010. - 4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Мое последнее танго: эстрадные мелодии </a:t>
            </a:r>
            <a:r>
              <a:rPr lang="en-US" sz="1600" b="1" smtClean="0">
                <a:latin typeface="Courier Condensed" pitchFamily="2" charset="0"/>
              </a:rPr>
              <a:t>XX</a:t>
            </a:r>
            <a:r>
              <a:rPr lang="ru-RU" sz="1600" b="1" smtClean="0">
                <a:latin typeface="Courier Condensed" pitchFamily="2" charset="0"/>
              </a:rPr>
              <a:t> века в нетрудном изложении для фортепиано [ноты]  – М.: Музыка, 2011. – 56 с.</a:t>
            </a:r>
            <a:endParaRPr lang="ru-RU" sz="1600" smtClean="0">
              <a:latin typeface="Courier Condensed" pitchFamily="2" charset="0"/>
            </a:endParaRPr>
          </a:p>
          <a:p>
            <a:pPr algn="just">
              <a:lnSpc>
                <a:spcPct val="80000"/>
              </a:lnSpc>
              <a:buFont typeface="Wingdings 2" pitchFamily="18" charset="2"/>
              <a:buNone/>
            </a:pPr>
            <a:r>
              <a:rPr lang="ru-RU" sz="1600" smtClean="0">
                <a:latin typeface="Courier Condensed" pitchFamily="2" charset="0"/>
              </a:rPr>
              <a:t> </a:t>
            </a:r>
          </a:p>
          <a:p>
            <a:pPr algn="just">
              <a:lnSpc>
                <a:spcPct val="80000"/>
              </a:lnSpc>
              <a:buFont typeface="Wingdings 2" pitchFamily="18" charset="2"/>
              <a:buNone/>
            </a:pPr>
            <a:r>
              <a:rPr lang="ru-RU" sz="1600" b="1" smtClean="0">
                <a:latin typeface="Courier Condensed" pitchFamily="2" charset="0"/>
              </a:rPr>
              <a:t>	Моцарт, В.А. Концерт № 20 ре минор  для фортепиано с оркестром. КV 466: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перелож. для двух фортепиано А. Гольденвейзера:  ред. М. Соколова [ноты] /  В.А. Моцарт. - М.: Музыка, 2011. – 76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Полторацкий, В.А. Музыка отдыха. 24 салонные пьесы для ф-но [ноты] / В.А. Полторацкий. - М.: Музыка, 2008. – 112 с.;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Рахманинов, С. Десять прелюдий для фортепиано. Соч.23  [ноты] / С. Рахманинов. - М.: Музыка, 2009. – 52 с.</a:t>
            </a:r>
          </a:p>
          <a:p>
            <a:pPr algn="just">
              <a:lnSpc>
                <a:spcPct val="80000"/>
              </a:lnSpc>
              <a:buFont typeface="Wingdings 2" pitchFamily="18" charset="2"/>
              <a:buNone/>
            </a:pP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Рахманинов, С. Пьесы-фантазии  соч. 3 для ф-но [ноты] / С.Рахманинов - М.: Музыка, 2009. – 48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Рахманинов, С. Фортепианные пьесы. - 2-е изд.  [ноты] / С. Рахманинов. - М.: Музыка, 2010. – 64 с.</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a:t>
            </a:r>
            <a:endParaRPr lang="ru-RU" sz="1600" smtClean="0">
              <a:latin typeface="Courier Condensed" pitchFamily="2" charset="0"/>
            </a:endParaRPr>
          </a:p>
          <a:p>
            <a:pPr algn="just">
              <a:lnSpc>
                <a:spcPct val="80000"/>
              </a:lnSpc>
              <a:buFont typeface="Wingdings 2" pitchFamily="18" charset="2"/>
              <a:buNone/>
            </a:pPr>
            <a:r>
              <a:rPr lang="ru-RU" sz="1600" b="1" smtClean="0">
                <a:latin typeface="Courier Condensed" pitchFamily="2" charset="0"/>
              </a:rPr>
              <a:t>	Рубинштейн, А. Избранные пьесы для ф-но [ноты] / А. Рубинштейн. - М.: Музыка, 2011. – 72 с.</a:t>
            </a:r>
            <a:endParaRPr lang="ru-RU" sz="1600" smtClean="0">
              <a:latin typeface="Courier Condensed" pitchFamily="2" charset="0"/>
            </a:endParaRPr>
          </a:p>
          <a:p>
            <a:pPr>
              <a:lnSpc>
                <a:spcPct val="80000"/>
              </a:lnSpc>
              <a:buFont typeface="Wingdings 2" pitchFamily="18" charset="2"/>
              <a:buNone/>
            </a:pPr>
            <a:endParaRPr lang="ru-RU" sz="2000" smtClean="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85750" y="642938"/>
            <a:ext cx="8686800" cy="6357937"/>
          </a:xfrm>
        </p:spPr>
        <p:txBody>
          <a:bodyPr>
            <a:normAutofit fontScale="47500" lnSpcReduction="20000"/>
          </a:bodyPr>
          <a:lstStyle/>
          <a:p>
            <a:pPr algn="just" fontAlgn="auto">
              <a:spcAft>
                <a:spcPts val="0"/>
              </a:spcAft>
              <a:buFont typeface="Wingdings 2"/>
              <a:buNone/>
              <a:defRPr/>
            </a:pPr>
            <a:r>
              <a:rPr lang="ru-RU" sz="3400" b="1" dirty="0" smtClean="0">
                <a:latin typeface="Courier Condensed" pitchFamily="2" charset="0"/>
              </a:rPr>
              <a:t>	Русская старинная музыка: для фортепиано [ноты]. - М.: Музыка, 2010. - 52 с.</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Сиротина, Т. Подбираем аккомпанемент. Вып.1 [ноты] / Т. Сиротина. - М.: Музыка, 2009. – 80 с.</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Сиротина, Т. Подбираем аккомпанемент. Вып.2 [ноты)] / Т. Сиротина. - М.: Музыка, 2009. – 100 с</a:t>
            </a:r>
            <a:r>
              <a:rPr lang="ru-RU" sz="3400" dirty="0" smtClean="0">
                <a:latin typeface="Courier Condensed" pitchFamily="2" charset="0"/>
              </a:rPr>
              <a:t>.</a:t>
            </a:r>
          </a:p>
          <a:p>
            <a:pPr algn="just" fontAlgn="auto">
              <a:spcAft>
                <a:spcPts val="0"/>
              </a:spcAft>
              <a:buFont typeface="Wingdings 2"/>
              <a:buNone/>
              <a:defRPr/>
            </a:pPr>
            <a:r>
              <a:rPr lang="ru-RU" sz="3400" dirty="0" smtClean="0">
                <a:latin typeface="Courier Condensed" pitchFamily="2" charset="0"/>
              </a:rPr>
              <a:t> </a:t>
            </a:r>
          </a:p>
          <a:p>
            <a:pPr algn="just" fontAlgn="auto">
              <a:spcAft>
                <a:spcPts val="0"/>
              </a:spcAft>
              <a:buFont typeface="Wingdings 2"/>
              <a:buNone/>
              <a:defRPr/>
            </a:pPr>
            <a:r>
              <a:rPr lang="ru-RU" sz="3400" b="1" dirty="0" smtClean="0">
                <a:latin typeface="Courier Condensed" pitchFamily="2" charset="0"/>
              </a:rPr>
              <a:t>	Скрябин, А. 12 этюдов. Соч. 8. для </a:t>
            </a:r>
            <a:r>
              <a:rPr lang="ru-RU" sz="3400" b="1" dirty="0" err="1" smtClean="0">
                <a:latin typeface="Courier Condensed" pitchFamily="2" charset="0"/>
              </a:rPr>
              <a:t>ф-но</a:t>
            </a:r>
            <a:r>
              <a:rPr lang="ru-RU" sz="3400" b="1" dirty="0" smtClean="0">
                <a:latin typeface="Courier Condensed" pitchFamily="2" charset="0"/>
              </a:rPr>
              <a:t>  [ноты] / А. Скрябин. - М.: Музыка, 2009. – 44 с.</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Счастливого Рождества! Рождественские песни в облегченном переложении для </a:t>
            </a:r>
            <a:r>
              <a:rPr lang="ru-RU" sz="3400" b="1" dirty="0" err="1" smtClean="0">
                <a:latin typeface="Courier Condensed" pitchFamily="2" charset="0"/>
              </a:rPr>
              <a:t>ф-но</a:t>
            </a:r>
            <a:r>
              <a:rPr lang="ru-RU" sz="3400" b="1" dirty="0" smtClean="0">
                <a:latin typeface="Courier Condensed" pitchFamily="2" charset="0"/>
              </a:rPr>
              <a:t> [ноты] / Сост. С. Мовчан. - М.: Музыка, 2010. – 32 с. </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Фортепианные вариации русских композиторов XVIII-XIX веков [ноты] - М.: Музыка, 2011. – 76 с.</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Шварц, И. Музыка из кинофильмов / И.Шварц: переложение для фортепиано [ноты] - М.: Музыка, 2011. – 112 с.</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a:t>
            </a:r>
            <a:endParaRPr lang="ru-RU" sz="3400" dirty="0" smtClean="0">
              <a:latin typeface="Courier Condensed" pitchFamily="2" charset="0"/>
            </a:endParaRPr>
          </a:p>
          <a:p>
            <a:pPr algn="just" fontAlgn="auto">
              <a:spcAft>
                <a:spcPts val="0"/>
              </a:spcAft>
              <a:buFont typeface="Wingdings 2"/>
              <a:buNone/>
              <a:defRPr/>
            </a:pPr>
            <a:r>
              <a:rPr lang="ru-RU" sz="3400" b="1" dirty="0" smtClean="0">
                <a:latin typeface="Courier Condensed" pitchFamily="2" charset="0"/>
              </a:rPr>
              <a:t>	Школа игры на фортепиано  [ноты] /сост. А.Николаев, В. </a:t>
            </a:r>
            <a:r>
              <a:rPr lang="ru-RU" sz="3400" b="1" dirty="0" err="1" smtClean="0">
                <a:latin typeface="Courier Condensed" pitchFamily="2" charset="0"/>
              </a:rPr>
              <a:t>Натансон</a:t>
            </a:r>
            <a:r>
              <a:rPr lang="ru-RU" sz="3400" b="1" dirty="0" smtClean="0">
                <a:latin typeface="Courier Condensed" pitchFamily="2" charset="0"/>
              </a:rPr>
              <a:t>, Л. Рощина. - изд. </a:t>
            </a:r>
            <a:r>
              <a:rPr lang="ru-RU" sz="3400" b="1" dirty="0" err="1" smtClean="0">
                <a:latin typeface="Courier Condensed" pitchFamily="2" charset="0"/>
              </a:rPr>
              <a:t>испр</a:t>
            </a:r>
            <a:r>
              <a:rPr lang="ru-RU" sz="3400" b="1" dirty="0" smtClean="0">
                <a:latin typeface="Courier Condensed" pitchFamily="2" charset="0"/>
              </a:rPr>
              <a:t>. и доп. - М.: Музыка, 2011. – 200 с.</a:t>
            </a:r>
            <a:endParaRPr lang="ru-RU" sz="3400" dirty="0" smtClean="0">
              <a:latin typeface="Courier Condensed" pitchFamily="2" charset="0"/>
            </a:endParaRPr>
          </a:p>
          <a:p>
            <a:pPr fontAlgn="auto">
              <a:spcAft>
                <a:spcPts val="0"/>
              </a:spcAft>
              <a:buFont typeface="Wingdings 2"/>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4294967295"/>
          </p:nvPr>
        </p:nvSpPr>
        <p:spPr>
          <a:xfrm>
            <a:off x="285750" y="357188"/>
            <a:ext cx="8686800" cy="6357937"/>
          </a:xfrm>
        </p:spPr>
        <p:txBody>
          <a:bodyPr>
            <a:normAutofit fontScale="40000" lnSpcReduction="20000"/>
          </a:bodyPr>
          <a:lstStyle/>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Шопен, Ф. Вальсы для </a:t>
            </a:r>
            <a:r>
              <a:rPr lang="ru-RU" sz="4000" b="1" dirty="0" err="1" smtClean="0">
                <a:latin typeface="Courier Condensed" pitchFamily="2" charset="0"/>
              </a:rPr>
              <a:t>ф-но</a:t>
            </a:r>
            <a:r>
              <a:rPr lang="ru-RU" sz="4000" b="1" dirty="0" smtClean="0">
                <a:latin typeface="Courier Condensed" pitchFamily="2" charset="0"/>
              </a:rPr>
              <a:t>,  вып.1 [ноты] / Ф. Шопен - М.: Музыка, 2010. – 56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Шопен, Ф. Вальсы для </a:t>
            </a:r>
            <a:r>
              <a:rPr lang="ru-RU" sz="4000" b="1" dirty="0" err="1" smtClean="0">
                <a:latin typeface="Courier Condensed" pitchFamily="2" charset="0"/>
              </a:rPr>
              <a:t>ф-но</a:t>
            </a:r>
            <a:r>
              <a:rPr lang="ru-RU" sz="4000" b="1" dirty="0" smtClean="0">
                <a:latin typeface="Courier Condensed" pitchFamily="2" charset="0"/>
              </a:rPr>
              <a:t>,  вып.2 [ноты] / Ф. Шопен. - М.: Музыка, 2010. – 68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Шопен, Ф. Баллады для фортепиано [ноты] / Ф. Шопен. - М.: Музыка, 2008. – 79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Шопен, Ф. Ноктюрны для фортепиано [ноты] / Ф. Шопен: ред. Л.Оборина и </a:t>
            </a:r>
            <a:r>
              <a:rPr lang="ru-RU" sz="4000" b="1" dirty="0" err="1" smtClean="0">
                <a:latin typeface="Courier Condensed" pitchFamily="2" charset="0"/>
              </a:rPr>
              <a:t>Я.Мильштейна</a:t>
            </a:r>
            <a:r>
              <a:rPr lang="ru-RU" sz="4000" b="1" dirty="0" smtClean="0">
                <a:latin typeface="Courier Condensed" pitchFamily="2" charset="0"/>
              </a:rPr>
              <a:t>. - М.: Музыка, 2011. – 128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Шопен, Ф. Этюды для </a:t>
            </a:r>
            <a:r>
              <a:rPr lang="ru-RU" sz="4000" b="1" dirty="0" err="1" smtClean="0">
                <a:latin typeface="Courier Condensed" pitchFamily="2" charset="0"/>
              </a:rPr>
              <a:t>ф-но</a:t>
            </a:r>
            <a:r>
              <a:rPr lang="ru-RU" sz="4000" b="1" dirty="0" smtClean="0">
                <a:latin typeface="Courier Condensed" pitchFamily="2" charset="0"/>
              </a:rPr>
              <a:t>. Соч. 10 [ноты] / Ф. Шопен: ред. Л. Н. Оборина и Я. И. </a:t>
            </a:r>
            <a:r>
              <a:rPr lang="ru-RU" sz="4000" b="1" dirty="0" err="1" smtClean="0">
                <a:latin typeface="Courier Condensed" pitchFamily="2" charset="0"/>
              </a:rPr>
              <a:t>Мильштейна</a:t>
            </a:r>
            <a:r>
              <a:rPr lang="ru-RU" sz="4000" b="1" dirty="0" smtClean="0">
                <a:latin typeface="Courier Condensed" pitchFamily="2" charset="0"/>
              </a:rPr>
              <a:t>. - М.: Музыка, 2010. – 72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Шопен, Ф. Экспромты для фортепиано [ноты] / Ф. Шопен. - М.: Музыка, 2011. - 40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Шуберт, Ф. Избранные пьесы для </a:t>
            </a:r>
            <a:r>
              <a:rPr lang="ru-RU" sz="4000" b="1" dirty="0" err="1" smtClean="0">
                <a:latin typeface="Courier Condensed" pitchFamily="2" charset="0"/>
              </a:rPr>
              <a:t>ф-но</a:t>
            </a:r>
            <a:r>
              <a:rPr lang="ru-RU" sz="4000" b="1" dirty="0" smtClean="0">
                <a:latin typeface="Courier Condensed" pitchFamily="2" charset="0"/>
              </a:rPr>
              <a:t> [ноты)] / Ф. Шуберт. - М.: Музыка, 2011. – 64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Шуман, Р.  Карнавал. для </a:t>
            </a:r>
            <a:r>
              <a:rPr lang="ru-RU" sz="4000" b="1" dirty="0" err="1" smtClean="0">
                <a:latin typeface="Courier Condensed" pitchFamily="2" charset="0"/>
              </a:rPr>
              <a:t>ф-но</a:t>
            </a:r>
            <a:r>
              <a:rPr lang="ru-RU" sz="4000" b="1" dirty="0" smtClean="0">
                <a:latin typeface="Courier Condensed" pitchFamily="2" charset="0"/>
              </a:rPr>
              <a:t> [ноты] / Р. Шуман: ред. А. Б. </a:t>
            </a:r>
            <a:r>
              <a:rPr lang="ru-RU" sz="4000" b="1" dirty="0" err="1" smtClean="0">
                <a:latin typeface="Courier Condensed" pitchFamily="2" charset="0"/>
              </a:rPr>
              <a:t>Гольденвейзера</a:t>
            </a:r>
            <a:r>
              <a:rPr lang="ru-RU" sz="4000" b="1" dirty="0" smtClean="0">
                <a:latin typeface="Courier Condensed" pitchFamily="2" charset="0"/>
              </a:rPr>
              <a:t>. - М.: Музыка, 2010. – 56 с.</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a:t>
            </a:r>
            <a:endParaRPr lang="ru-RU" sz="4000" dirty="0" smtClean="0">
              <a:latin typeface="Courier Condensed" pitchFamily="2" charset="0"/>
            </a:endParaRPr>
          </a:p>
          <a:p>
            <a:pPr algn="just" fontAlgn="auto">
              <a:spcAft>
                <a:spcPts val="0"/>
              </a:spcAft>
              <a:buFont typeface="Wingdings 2"/>
              <a:buNone/>
              <a:defRPr/>
            </a:pPr>
            <a:r>
              <a:rPr lang="ru-RU" sz="4000" b="1" dirty="0" smtClean="0">
                <a:latin typeface="Courier Condensed" pitchFamily="2" charset="0"/>
              </a:rPr>
              <a:t>	Юмореска.  Популярные произведения для фортепиано: Григ, Чайковский, Дворжак, Рахманинов [ноты]. - М.: Музыка, 2009. – 20 с.</a:t>
            </a:r>
            <a:endParaRPr lang="ru-RU" sz="4000" dirty="0" smtClean="0">
              <a:latin typeface="Courier Condensed" pitchFamily="2" charset="0"/>
            </a:endParaRPr>
          </a:p>
          <a:p>
            <a:pPr fontAlgn="auto">
              <a:spcAft>
                <a:spcPts val="0"/>
              </a:spcAft>
              <a:buFont typeface="Wingdings 2"/>
              <a:buNone/>
              <a:defRPr/>
            </a:pPr>
            <a:endParaRPr lang="ru-RU"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4294967295"/>
          </p:nvPr>
        </p:nvSpPr>
        <p:spPr>
          <a:xfrm>
            <a:off x="285750" y="714375"/>
            <a:ext cx="8686800" cy="5357813"/>
          </a:xfrm>
        </p:spPr>
        <p:txBody>
          <a:bodyPr>
            <a:normAutofit fontScale="70000" lnSpcReduction="20000"/>
          </a:bodyPr>
          <a:lstStyle/>
          <a:p>
            <a:pPr fontAlgn="auto">
              <a:spcAft>
                <a:spcPts val="0"/>
              </a:spcAft>
              <a:buFont typeface="Wingdings 2"/>
              <a:buNone/>
              <a:defRPr/>
            </a:pPr>
            <a:r>
              <a:rPr lang="ru-RU" b="1" i="1" dirty="0" smtClean="0">
                <a:latin typeface="+mj-lt"/>
              </a:rPr>
              <a:t>	</a:t>
            </a:r>
            <a:r>
              <a:rPr lang="ru-RU" b="1" i="1" u="sng" dirty="0" smtClean="0">
                <a:latin typeface="+mj-lt"/>
              </a:rPr>
              <a:t>- баян, аккордеон</a:t>
            </a:r>
          </a:p>
          <a:p>
            <a:pPr fontAlgn="auto">
              <a:spcAft>
                <a:spcPts val="0"/>
              </a:spcAft>
              <a:buFont typeface="Wingdings 2"/>
              <a:buNone/>
              <a:defRPr/>
            </a:pPr>
            <a:r>
              <a:rPr lang="ru-RU" b="1" i="1" dirty="0" smtClean="0"/>
              <a:t> </a:t>
            </a:r>
            <a:endParaRPr lang="ru-RU" dirty="0" smtClean="0"/>
          </a:p>
          <a:p>
            <a:pPr algn="just" fontAlgn="auto">
              <a:spcAft>
                <a:spcPts val="0"/>
              </a:spcAft>
              <a:buFont typeface="Wingdings 2"/>
              <a:buNone/>
              <a:defRPr/>
            </a:pPr>
            <a:r>
              <a:rPr lang="ru-RU" sz="2600" b="1" dirty="0" smtClean="0">
                <a:latin typeface="Courier Condensed" pitchFamily="2" charset="0"/>
              </a:rPr>
              <a:t>	В мире танца -1. Менуэты, контрдансы, кадрили:  </a:t>
            </a:r>
            <a:r>
              <a:rPr lang="ru-RU" sz="2600" b="1" dirty="0" err="1" smtClean="0">
                <a:latin typeface="Courier Condensed" pitchFamily="2" charset="0"/>
              </a:rPr>
              <a:t>перелож</a:t>
            </a:r>
            <a:r>
              <a:rPr lang="ru-RU" sz="2600" b="1" dirty="0" smtClean="0">
                <a:latin typeface="Courier Condensed" pitchFamily="2" charset="0"/>
              </a:rPr>
              <a:t>. для аккордеона или баяна [ноты] / сост. Г. </a:t>
            </a:r>
            <a:r>
              <a:rPr lang="ru-RU" sz="2600" b="1" dirty="0" err="1" smtClean="0">
                <a:latin typeface="Courier Condensed" pitchFamily="2" charset="0"/>
              </a:rPr>
              <a:t>Бойцова</a:t>
            </a:r>
            <a:r>
              <a:rPr lang="ru-RU" sz="2600" b="1" dirty="0" smtClean="0">
                <a:latin typeface="Courier Condensed" pitchFamily="2" charset="0"/>
              </a:rPr>
              <a:t>. - М.: Музыка, 2008. – 56 с.</a:t>
            </a:r>
            <a:endParaRPr lang="ru-RU" sz="2600" dirty="0" smtClean="0">
              <a:latin typeface="Courier Condensed" pitchFamily="2" charset="0"/>
            </a:endParaRPr>
          </a:p>
          <a:p>
            <a:pPr algn="just" fontAlgn="auto">
              <a:spcAft>
                <a:spcPts val="0"/>
              </a:spcAft>
              <a:buFont typeface="Wingdings 2"/>
              <a:buNone/>
              <a:defRPr/>
            </a:pPr>
            <a:r>
              <a:rPr lang="ru-RU" sz="2600" b="1" dirty="0" smtClean="0">
                <a:latin typeface="Courier Condensed" pitchFamily="2" charset="0"/>
              </a:rPr>
              <a:t> </a:t>
            </a:r>
            <a:endParaRPr lang="ru-RU" sz="2600" dirty="0" smtClean="0">
              <a:latin typeface="Courier Condensed" pitchFamily="2" charset="0"/>
            </a:endParaRPr>
          </a:p>
          <a:p>
            <a:pPr algn="just" fontAlgn="auto">
              <a:spcAft>
                <a:spcPts val="0"/>
              </a:spcAft>
              <a:buFont typeface="Wingdings 2"/>
              <a:buNone/>
              <a:defRPr/>
            </a:pPr>
            <a:r>
              <a:rPr lang="ru-RU" sz="2600" b="1" dirty="0" smtClean="0">
                <a:latin typeface="Courier Condensed" pitchFamily="2" charset="0"/>
              </a:rPr>
              <a:t>	В мире танца -2. Полонезы, </a:t>
            </a:r>
            <a:r>
              <a:rPr lang="ru-RU" sz="2600" b="1" dirty="0" err="1" smtClean="0">
                <a:latin typeface="Courier Condensed" pitchFamily="2" charset="0"/>
              </a:rPr>
              <a:t>краковяки</a:t>
            </a:r>
            <a:r>
              <a:rPr lang="ru-RU" sz="2600" b="1" dirty="0" smtClean="0">
                <a:latin typeface="Courier Condensed" pitchFamily="2" charset="0"/>
              </a:rPr>
              <a:t>, мазурки: </a:t>
            </a:r>
            <a:r>
              <a:rPr lang="ru-RU" sz="2600" b="1" dirty="0" err="1" smtClean="0">
                <a:latin typeface="Courier Condensed" pitchFamily="2" charset="0"/>
              </a:rPr>
              <a:t>перелож</a:t>
            </a:r>
            <a:r>
              <a:rPr lang="ru-RU" sz="2600" b="1" dirty="0" smtClean="0">
                <a:latin typeface="Courier Condensed" pitchFamily="2" charset="0"/>
              </a:rPr>
              <a:t>. для аккордеона или баяна, </a:t>
            </a:r>
            <a:r>
              <a:rPr lang="ru-RU" sz="2600" b="1" dirty="0" err="1" smtClean="0">
                <a:latin typeface="Courier Condensed" pitchFamily="2" charset="0"/>
              </a:rPr>
              <a:t>учебн</a:t>
            </a:r>
            <a:r>
              <a:rPr lang="ru-RU" sz="2600" b="1" dirty="0" smtClean="0">
                <a:latin typeface="Courier Condensed" pitchFamily="2" charset="0"/>
              </a:rPr>
              <a:t>. Пособие сост. Г. </a:t>
            </a:r>
            <a:r>
              <a:rPr lang="ru-RU" sz="2600" b="1" dirty="0" err="1" smtClean="0">
                <a:latin typeface="Courier Condensed" pitchFamily="2" charset="0"/>
              </a:rPr>
              <a:t>Бойцова</a:t>
            </a:r>
            <a:r>
              <a:rPr lang="ru-RU" sz="2600" b="1" dirty="0" smtClean="0">
                <a:latin typeface="Courier Condensed" pitchFamily="2" charset="0"/>
              </a:rPr>
              <a:t>. - М.: Музыка, 2010. – 80 с.</a:t>
            </a:r>
            <a:endParaRPr lang="ru-RU" sz="2600" dirty="0" smtClean="0">
              <a:latin typeface="Courier Condensed" pitchFamily="2" charset="0"/>
            </a:endParaRPr>
          </a:p>
          <a:p>
            <a:pPr algn="just" fontAlgn="auto">
              <a:spcAft>
                <a:spcPts val="0"/>
              </a:spcAft>
              <a:buFont typeface="Wingdings 2"/>
              <a:buNone/>
              <a:defRPr/>
            </a:pPr>
            <a:r>
              <a:rPr lang="ru-RU" sz="2600" b="1" dirty="0" smtClean="0">
                <a:latin typeface="Courier Condensed" pitchFamily="2" charset="0"/>
              </a:rPr>
              <a:t> </a:t>
            </a:r>
            <a:endParaRPr lang="ru-RU" sz="2600" dirty="0" smtClean="0">
              <a:latin typeface="Courier Condensed" pitchFamily="2" charset="0"/>
            </a:endParaRPr>
          </a:p>
          <a:p>
            <a:pPr algn="just" fontAlgn="auto">
              <a:spcAft>
                <a:spcPts val="0"/>
              </a:spcAft>
              <a:buFont typeface="Wingdings 2"/>
              <a:buNone/>
              <a:defRPr/>
            </a:pPr>
            <a:r>
              <a:rPr lang="ru-RU" sz="2600" b="1" dirty="0" smtClean="0">
                <a:latin typeface="Courier Condensed" pitchFamily="2" charset="0"/>
              </a:rPr>
              <a:t>	Играем на бис! Из репертуара Фридриха </a:t>
            </a:r>
            <a:r>
              <a:rPr lang="ru-RU" sz="2600" b="1" dirty="0" err="1" smtClean="0">
                <a:latin typeface="Courier Condensed" pitchFamily="2" charset="0"/>
              </a:rPr>
              <a:t>Липса</a:t>
            </a:r>
            <a:r>
              <a:rPr lang="ru-RU" sz="2600" b="1" dirty="0" smtClean="0">
                <a:latin typeface="Courier Condensed" pitchFamily="2" charset="0"/>
              </a:rPr>
              <a:t>: произведения для баяна. – М.: Музыка, 2010. – 64 с.</a:t>
            </a:r>
            <a:endParaRPr lang="ru-RU" sz="2600" dirty="0" smtClean="0">
              <a:latin typeface="Courier Condensed" pitchFamily="2" charset="0"/>
            </a:endParaRPr>
          </a:p>
          <a:p>
            <a:pPr algn="just" fontAlgn="auto">
              <a:spcAft>
                <a:spcPts val="0"/>
              </a:spcAft>
              <a:buFont typeface="Wingdings 2"/>
              <a:buNone/>
              <a:defRPr/>
            </a:pPr>
            <a:r>
              <a:rPr lang="ru-RU" sz="2600" dirty="0" smtClean="0">
                <a:latin typeface="Courier Condensed" pitchFamily="2" charset="0"/>
              </a:rPr>
              <a:t> </a:t>
            </a:r>
          </a:p>
          <a:p>
            <a:pPr algn="just" fontAlgn="auto">
              <a:spcAft>
                <a:spcPts val="0"/>
              </a:spcAft>
              <a:buFont typeface="Wingdings 2"/>
              <a:buNone/>
              <a:defRPr/>
            </a:pPr>
            <a:r>
              <a:rPr lang="ru-RU" sz="2600" b="1" dirty="0" smtClean="0">
                <a:latin typeface="Courier Condensed" pitchFamily="2" charset="0"/>
              </a:rPr>
              <a:t>	</a:t>
            </a:r>
            <a:r>
              <a:rPr lang="ru-RU" sz="2600" b="1" dirty="0" err="1" smtClean="0">
                <a:latin typeface="Courier Condensed" pitchFamily="2" charset="0"/>
              </a:rPr>
              <a:t>Липс</a:t>
            </a:r>
            <a:r>
              <a:rPr lang="ru-RU" sz="2600" b="1" dirty="0" smtClean="0">
                <a:latin typeface="Courier Condensed" pitchFamily="2" charset="0"/>
              </a:rPr>
              <a:t>, Ф. Искусство игры на баяне: </a:t>
            </a:r>
            <a:r>
              <a:rPr lang="ru-RU" sz="2600" b="1" dirty="0" err="1" smtClean="0">
                <a:latin typeface="Courier Condensed" pitchFamily="2" charset="0"/>
              </a:rPr>
              <a:t>методич</a:t>
            </a:r>
            <a:r>
              <a:rPr lang="ru-RU" sz="2600" b="1" dirty="0" smtClean="0">
                <a:latin typeface="Courier Condensed" pitchFamily="2" charset="0"/>
              </a:rPr>
              <a:t>. пособие для педагогов ДМШ, учащихся ССМШ, муз. училищ, вузов [ноты] / Ф. </a:t>
            </a:r>
            <a:r>
              <a:rPr lang="ru-RU" sz="2600" b="1" dirty="0" err="1" smtClean="0">
                <a:latin typeface="Courier Condensed" pitchFamily="2" charset="0"/>
              </a:rPr>
              <a:t>Липс</a:t>
            </a:r>
            <a:r>
              <a:rPr lang="ru-RU" sz="2600" b="1" dirty="0" smtClean="0">
                <a:latin typeface="Courier Condensed" pitchFamily="2" charset="0"/>
              </a:rPr>
              <a:t>. - М.: Музыка, 2011. – 144 с.</a:t>
            </a:r>
            <a:endParaRPr lang="ru-RU" sz="2600" dirty="0" smtClean="0">
              <a:latin typeface="Courier Condensed" pitchFamily="2" charset="0"/>
            </a:endParaRPr>
          </a:p>
          <a:p>
            <a:pPr algn="just" fontAlgn="auto">
              <a:spcAft>
                <a:spcPts val="0"/>
              </a:spcAft>
              <a:buFont typeface="Wingdings 2"/>
              <a:buNone/>
              <a:defRPr/>
            </a:pPr>
            <a:r>
              <a:rPr lang="ru-RU" sz="2600" b="1" dirty="0" smtClean="0">
                <a:latin typeface="Courier Condensed" pitchFamily="2" charset="0"/>
              </a:rPr>
              <a:t> </a:t>
            </a:r>
            <a:endParaRPr lang="ru-RU" sz="2600" dirty="0" smtClean="0">
              <a:latin typeface="Courier Condensed" pitchFamily="2" charset="0"/>
            </a:endParaRPr>
          </a:p>
          <a:p>
            <a:pPr algn="just" fontAlgn="auto">
              <a:spcAft>
                <a:spcPts val="0"/>
              </a:spcAft>
              <a:buFont typeface="Wingdings 2"/>
              <a:buNone/>
              <a:defRPr/>
            </a:pPr>
            <a:r>
              <a:rPr lang="ru-RU" sz="2600" b="1" dirty="0" smtClean="0">
                <a:latin typeface="Courier Condensed" pitchFamily="2" charset="0"/>
              </a:rPr>
              <a:t>	Ча-ча-ча. Популярные мелодии в латиноамериканских ритмах: для баяна или аккордеона [ноты] / сост. В. Куликов. - М.: Музыка, 2011. – 40 с.</a:t>
            </a:r>
            <a:endParaRPr lang="ru-RU" sz="2600" dirty="0">
              <a:latin typeface="Courier Condensed" pitchFamily="2" charset="0"/>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4294967295"/>
          </p:nvPr>
        </p:nvSpPr>
        <p:spPr>
          <a:xfrm>
            <a:off x="285750" y="642938"/>
            <a:ext cx="8686800" cy="6215062"/>
          </a:xfrm>
        </p:spPr>
        <p:txBody>
          <a:bodyPr>
            <a:normAutofit fontScale="55000" lnSpcReduction="20000"/>
          </a:bodyPr>
          <a:lstStyle/>
          <a:p>
            <a:pPr fontAlgn="auto">
              <a:spcAft>
                <a:spcPts val="0"/>
              </a:spcAft>
              <a:buFont typeface="Wingdings 2"/>
              <a:buNone/>
              <a:defRPr/>
            </a:pPr>
            <a:r>
              <a:rPr lang="ru-RU" b="1" i="1" dirty="0" smtClean="0"/>
              <a:t>	</a:t>
            </a:r>
            <a:r>
              <a:rPr lang="ru-RU" b="1" i="1" u="sng" dirty="0" smtClean="0">
                <a:latin typeface="+mj-lt"/>
              </a:rPr>
              <a:t>- скрипка, виолончель</a:t>
            </a:r>
          </a:p>
          <a:p>
            <a:pPr fontAlgn="auto">
              <a:spcAft>
                <a:spcPts val="0"/>
              </a:spcAft>
              <a:buFont typeface="Wingdings 2"/>
              <a:buChar char=""/>
              <a:defRPr/>
            </a:pPr>
            <a:endParaRPr lang="ru-RU" dirty="0" smtClean="0"/>
          </a:p>
          <a:p>
            <a:pPr algn="just" fontAlgn="auto">
              <a:spcAft>
                <a:spcPts val="0"/>
              </a:spcAft>
              <a:buFont typeface="Wingdings 2"/>
              <a:buNone/>
              <a:defRPr/>
            </a:pPr>
            <a:r>
              <a:rPr lang="ru-RU" b="1" dirty="0" smtClean="0">
                <a:latin typeface="Courier Condensed" pitchFamily="2" charset="0"/>
              </a:rPr>
              <a:t>	Брамс, И. Венгерские танцы: обработка для скрипки и </a:t>
            </a:r>
            <a:r>
              <a:rPr lang="ru-RU" b="1" dirty="0" err="1" smtClean="0">
                <a:latin typeface="Courier Condensed" pitchFamily="2" charset="0"/>
              </a:rPr>
              <a:t>ф-но</a:t>
            </a:r>
            <a:r>
              <a:rPr lang="ru-RU" b="1" dirty="0" smtClean="0">
                <a:latin typeface="Courier Condensed" pitchFamily="2" charset="0"/>
              </a:rPr>
              <a:t> Й. </a:t>
            </a:r>
            <a:r>
              <a:rPr lang="ru-RU" b="1" dirty="0" err="1" smtClean="0">
                <a:latin typeface="Courier Condensed" pitchFamily="2" charset="0"/>
              </a:rPr>
              <a:t>Иоахима</a:t>
            </a:r>
            <a:r>
              <a:rPr lang="ru-RU" b="1" dirty="0" smtClean="0">
                <a:latin typeface="Courier Condensed" pitchFamily="2" charset="0"/>
              </a:rPr>
              <a:t> и Ф. </a:t>
            </a:r>
            <a:r>
              <a:rPr lang="ru-RU" b="1" dirty="0" err="1" smtClean="0">
                <a:latin typeface="Courier Condensed" pitchFamily="2" charset="0"/>
              </a:rPr>
              <a:t>Крейслера</a:t>
            </a:r>
            <a:r>
              <a:rPr lang="ru-RU" b="1" dirty="0" smtClean="0">
                <a:latin typeface="Courier Condensed" pitchFamily="2" charset="0"/>
              </a:rPr>
              <a:t> [ноты] / И. Брамс. - М.: Музыка, 2011. – 40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Моцарт. В.А.  Альбом пьес: </a:t>
            </a:r>
            <a:r>
              <a:rPr lang="ru-RU" b="1" dirty="0" err="1" smtClean="0">
                <a:latin typeface="Courier Condensed" pitchFamily="2" charset="0"/>
              </a:rPr>
              <a:t>перелож</a:t>
            </a:r>
            <a:r>
              <a:rPr lang="ru-RU" b="1" dirty="0" smtClean="0">
                <a:latin typeface="Courier Condensed" pitchFamily="2" charset="0"/>
              </a:rPr>
              <a:t>. для скрипки и </a:t>
            </a:r>
            <a:r>
              <a:rPr lang="ru-RU" b="1" dirty="0" err="1" smtClean="0">
                <a:latin typeface="Courier Condensed" pitchFamily="2" charset="0"/>
              </a:rPr>
              <a:t>ф-но</a:t>
            </a:r>
            <a:r>
              <a:rPr lang="ru-RU" b="1" dirty="0" smtClean="0">
                <a:latin typeface="Courier Condensed" pitchFamily="2" charset="0"/>
              </a:rPr>
              <a:t> [ноты] / В.А. Моцарт. - М.: Музыка, 2010. – 48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Паганини, Н. Концерт № 1 для скрипки с оркестром [ноты] / Н. Паганини. - М.: Музыка, 2011. – 96 с.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Паганини, Н. Концерт № 2 для скрипки с оркестром: клавир [ноты] / Н. Паганини. - М.: Музыка, 2010. – 80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Прекрасный вечер. Альбом популярных пьес для виолончели и </a:t>
            </a:r>
            <a:r>
              <a:rPr lang="ru-RU" b="1" dirty="0" err="1" smtClean="0">
                <a:latin typeface="Courier Condensed" pitchFamily="2" charset="0"/>
              </a:rPr>
              <a:t>ф-но</a:t>
            </a:r>
            <a:r>
              <a:rPr lang="ru-RU" b="1" dirty="0" smtClean="0">
                <a:latin typeface="Courier Condensed" pitchFamily="2" charset="0"/>
              </a:rPr>
              <a:t> [ноты] - М.: Музыка, 2011. – 64 с</a:t>
            </a:r>
            <a:r>
              <a:rPr lang="ru-RU" dirty="0" smtClean="0">
                <a:latin typeface="Courier Condensed" pitchFamily="2" charset="0"/>
              </a:rPr>
              <a:t>.</a:t>
            </a:r>
          </a:p>
          <a:p>
            <a:pPr algn="just" fontAlgn="auto">
              <a:spcAft>
                <a:spcPts val="0"/>
              </a:spcAft>
              <a:buFont typeface="Wingdings 2"/>
              <a:buNone/>
              <a:defRPr/>
            </a:pPr>
            <a:r>
              <a:rPr lang="ru-RU" dirty="0" smtClean="0">
                <a:latin typeface="Courier Condensed" pitchFamily="2" charset="0"/>
              </a:rPr>
              <a:t> </a:t>
            </a:r>
          </a:p>
          <a:p>
            <a:pPr algn="just" fontAlgn="auto">
              <a:spcAft>
                <a:spcPts val="0"/>
              </a:spcAft>
              <a:buFont typeface="Wingdings 2"/>
              <a:buNone/>
              <a:defRPr/>
            </a:pPr>
            <a:r>
              <a:rPr lang="ru-RU" b="1" dirty="0" smtClean="0">
                <a:latin typeface="Courier Condensed" pitchFamily="2" charset="0"/>
              </a:rPr>
              <a:t>	Родионов, К. Начальные уроки игры на скрипке [ноты] / К. Родионов. – М.: Музыка, 2011. 72 с.: клавир (72 с).</a:t>
            </a:r>
            <a:endParaRPr lang="ru-RU" dirty="0" smtClean="0">
              <a:latin typeface="Courier Condensed" pitchFamily="2" charset="0"/>
            </a:endParaRPr>
          </a:p>
          <a:p>
            <a:pPr algn="just" fontAlgn="auto">
              <a:spcAft>
                <a:spcPts val="0"/>
              </a:spcAft>
              <a:buFont typeface="Wingdings 2"/>
              <a:buNone/>
              <a:defRPr/>
            </a:pPr>
            <a:r>
              <a:rPr lang="ru-RU" dirty="0" smtClean="0">
                <a:latin typeface="Courier Condensed" pitchFamily="2" charset="0"/>
              </a:rPr>
              <a:t> </a:t>
            </a:r>
          </a:p>
          <a:p>
            <a:pPr algn="just" fontAlgn="auto">
              <a:spcAft>
                <a:spcPts val="0"/>
              </a:spcAft>
              <a:buFont typeface="Wingdings 2"/>
              <a:buNone/>
              <a:defRPr/>
            </a:pPr>
            <a:r>
              <a:rPr lang="ru-RU" b="1" dirty="0" smtClean="0">
                <a:latin typeface="Courier Condensed" pitchFamily="2" charset="0"/>
              </a:rPr>
              <a:t>	Сарасате, П. Избранное для скрипки и фортепиано [ноты] / П. Сарасате. - М.: Музыка, 2010. – 64 с.</a:t>
            </a:r>
            <a:endParaRPr lang="ru-RU" dirty="0">
              <a:latin typeface="Courier Condensed" pitchFamily="2"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85794"/>
            <a:ext cx="8686800" cy="838200"/>
          </a:xfrm>
        </p:spPr>
        <p:txBody>
          <a:bodyPr>
            <a:normAutofit fontScale="90000"/>
          </a:bodyPr>
          <a:lstStyle/>
          <a:p>
            <a:pPr algn="ctr" fontAlgn="auto">
              <a:spcAft>
                <a:spcPts val="0"/>
              </a:spcAft>
              <a:defRPr/>
            </a:pPr>
            <a:r>
              <a:rPr lang="ru-RU" sz="4400" b="1" dirty="0" smtClean="0"/>
              <a:t>История праздника «Международный день музыки».</a:t>
            </a:r>
            <a:r>
              <a:rPr lang="ru-RU" dirty="0" smtClean="0"/>
              <a:t/>
            </a:r>
            <a:br>
              <a:rPr lang="ru-RU" dirty="0" smtClean="0"/>
            </a:br>
            <a:endParaRPr lang="ru-RU" dirty="0"/>
          </a:p>
        </p:txBody>
      </p:sp>
      <p:sp>
        <p:nvSpPr>
          <p:cNvPr id="3" name="Содержимое 2"/>
          <p:cNvSpPr>
            <a:spLocks noGrp="1"/>
          </p:cNvSpPr>
          <p:nvPr>
            <p:ph idx="1"/>
          </p:nvPr>
        </p:nvSpPr>
        <p:spPr>
          <a:xfrm>
            <a:off x="304800" y="1554163"/>
            <a:ext cx="8686800" cy="5303837"/>
          </a:xfrm>
        </p:spPr>
        <p:txBody>
          <a:bodyPr>
            <a:normAutofit/>
          </a:bodyPr>
          <a:lstStyle/>
          <a:p>
            <a:pPr>
              <a:lnSpc>
                <a:spcPct val="90000"/>
              </a:lnSpc>
              <a:buFont typeface="Wingdings 2" pitchFamily="18" charset="2"/>
              <a:buNone/>
            </a:pPr>
            <a:r>
              <a:rPr lang="ru-RU" sz="3000" i="1" smtClean="0"/>
              <a:t>                          </a:t>
            </a:r>
          </a:p>
          <a:p>
            <a:pPr>
              <a:lnSpc>
                <a:spcPct val="90000"/>
              </a:lnSpc>
              <a:buFont typeface="Wingdings 2" pitchFamily="18" charset="2"/>
              <a:buNone/>
            </a:pPr>
            <a:endParaRPr lang="ru-RU" sz="3000" b="1" i="1" smtClean="0"/>
          </a:p>
          <a:p>
            <a:pPr>
              <a:lnSpc>
                <a:spcPct val="90000"/>
              </a:lnSpc>
              <a:buFont typeface="Wingdings 2" pitchFamily="18" charset="2"/>
              <a:buNone/>
            </a:pPr>
            <a:endParaRPr lang="ru-RU" sz="3000" b="1" i="1" smtClean="0"/>
          </a:p>
          <a:p>
            <a:pPr>
              <a:lnSpc>
                <a:spcPct val="90000"/>
              </a:lnSpc>
              <a:buFont typeface="Wingdings 2" pitchFamily="18" charset="2"/>
              <a:buNone/>
            </a:pPr>
            <a:endParaRPr lang="ru-RU" sz="3000" b="1" i="1" smtClean="0"/>
          </a:p>
          <a:p>
            <a:pPr>
              <a:lnSpc>
                <a:spcPct val="90000"/>
              </a:lnSpc>
              <a:buFont typeface="Wingdings 2" pitchFamily="18" charset="2"/>
              <a:buNone/>
            </a:pPr>
            <a:endParaRPr lang="ru-RU" sz="3000" b="1" i="1" smtClean="0"/>
          </a:p>
          <a:p>
            <a:pPr algn="r">
              <a:lnSpc>
                <a:spcPct val="90000"/>
              </a:lnSpc>
              <a:buFont typeface="Wingdings 2" pitchFamily="18" charset="2"/>
              <a:buNone/>
            </a:pPr>
            <a:endParaRPr lang="ru-RU" sz="3000" b="1" i="1" smtClean="0">
              <a:latin typeface="a_BraggaStars" pitchFamily="82" charset="-52"/>
            </a:endParaRPr>
          </a:p>
          <a:p>
            <a:pPr algn="r">
              <a:lnSpc>
                <a:spcPct val="90000"/>
              </a:lnSpc>
              <a:buFont typeface="Wingdings 2" pitchFamily="18" charset="2"/>
              <a:buNone/>
            </a:pPr>
            <a:r>
              <a:rPr lang="ru-RU" sz="3000" b="1" i="1" smtClean="0">
                <a:latin typeface="Adver Gothic" pitchFamily="34" charset="0"/>
              </a:rPr>
              <a:t>«Музыка — это разум, воплощенный в прекрасных звуках»</a:t>
            </a:r>
            <a:r>
              <a:rPr lang="ru-RU" sz="3000" b="1" i="1" smtClean="0">
                <a:latin typeface="a_BraggaStars" pitchFamily="82" charset="-52"/>
              </a:rPr>
              <a:t> </a:t>
            </a:r>
            <a:r>
              <a:rPr lang="ru-RU" sz="3000" b="1" i="1" smtClean="0"/>
              <a:t/>
            </a:r>
            <a:br>
              <a:rPr lang="ru-RU" sz="3000" b="1" i="1" smtClean="0"/>
            </a:br>
            <a:r>
              <a:rPr lang="ru-RU" sz="3000" b="1" i="1" smtClean="0"/>
              <a:t>                                                                                                                                </a:t>
            </a:r>
            <a:r>
              <a:rPr lang="ru-RU" sz="3000" b="1" i="1" smtClean="0">
                <a:latin typeface="Arial" pitchFamily="34" charset="0"/>
              </a:rPr>
              <a:t>Тургенев И.С.</a:t>
            </a:r>
            <a:endParaRPr lang="ru-RU" sz="3000" smtClean="0">
              <a:latin typeface="Arial" pitchFamily="34" charset="0"/>
            </a:endParaRPr>
          </a:p>
          <a:p>
            <a:pPr>
              <a:lnSpc>
                <a:spcPct val="90000"/>
              </a:lnSpc>
            </a:pPr>
            <a:endParaRPr lang="ru-RU" sz="3000" smtClean="0">
              <a:latin typeface="Arial" pitchFamily="34" charset="0"/>
            </a:endParaRPr>
          </a:p>
        </p:txBody>
      </p:sp>
      <p:pic>
        <p:nvPicPr>
          <p:cNvPr id="4" name="Рисунок 3" descr="05022982_220830ad.jpg"/>
          <p:cNvPicPr>
            <a:picLocks noChangeAspect="1"/>
          </p:cNvPicPr>
          <p:nvPr/>
        </p:nvPicPr>
        <p:blipFill>
          <a:blip r:embed="rId2"/>
          <a:stretch>
            <a:fillRect/>
          </a:stretch>
        </p:blipFill>
        <p:spPr>
          <a:xfrm>
            <a:off x="2285984" y="1785926"/>
            <a:ext cx="4733172" cy="2476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285875"/>
            <a:ext cx="8901113" cy="3579813"/>
          </a:xfrm>
        </p:spPr>
        <p:txBody>
          <a:bodyPr>
            <a:normAutofit fontScale="77500" lnSpcReduction="20000"/>
          </a:bodyPr>
          <a:lstStyle/>
          <a:p>
            <a:pPr fontAlgn="auto">
              <a:spcAft>
                <a:spcPts val="0"/>
              </a:spcAft>
              <a:buFont typeface="Wingdings 2"/>
              <a:buNone/>
              <a:defRPr/>
            </a:pPr>
            <a:r>
              <a:rPr lang="ru-RU" sz="2300" b="1" dirty="0" smtClean="0">
                <a:latin typeface="Courier Condensed" pitchFamily="2" charset="0"/>
              </a:rPr>
              <a:t>	Хрестоматия для скрипки. 1-2 </a:t>
            </a:r>
            <a:r>
              <a:rPr lang="ru-RU" sz="2300" b="1" dirty="0" err="1" smtClean="0">
                <a:latin typeface="Courier Condensed" pitchFamily="2" charset="0"/>
              </a:rPr>
              <a:t>кл</a:t>
            </a:r>
            <a:r>
              <a:rPr lang="ru-RU" sz="2300" b="1" dirty="0" smtClean="0">
                <a:latin typeface="Courier Condensed" pitchFamily="2" charset="0"/>
              </a:rPr>
              <a:t>. ДМШ. Ч. 2:  пьесы  [ноты] / сост. М. </a:t>
            </a:r>
            <a:r>
              <a:rPr lang="ru-RU" sz="2300" b="1" dirty="0" err="1" smtClean="0">
                <a:latin typeface="Courier Condensed" pitchFamily="2" charset="0"/>
              </a:rPr>
              <a:t>Гарлицкий</a:t>
            </a:r>
            <a:r>
              <a:rPr lang="ru-RU" sz="2300" b="1" dirty="0" smtClean="0">
                <a:latin typeface="Courier Condensed" pitchFamily="2" charset="0"/>
              </a:rPr>
              <a:t>, К. Родионов, К. Фортунатов. - М.: Музыка, 2011. – 76 с.</a:t>
            </a:r>
            <a:endParaRPr lang="ru-RU" sz="2300" dirty="0" smtClean="0">
              <a:latin typeface="Courier Condensed" pitchFamily="2" charset="0"/>
            </a:endParaRPr>
          </a:p>
          <a:p>
            <a:pPr fontAlgn="auto">
              <a:spcAft>
                <a:spcPts val="0"/>
              </a:spcAft>
              <a:buFont typeface="Wingdings 2"/>
              <a:buNone/>
              <a:defRPr/>
            </a:pPr>
            <a:r>
              <a:rPr lang="ru-RU" sz="2300" b="1" dirty="0" smtClean="0">
                <a:latin typeface="Courier Condensed" pitchFamily="2" charset="0"/>
              </a:rPr>
              <a:t>	 </a:t>
            </a:r>
            <a:endParaRPr lang="ru-RU" sz="2300" dirty="0" smtClean="0">
              <a:latin typeface="Courier Condensed" pitchFamily="2" charset="0"/>
            </a:endParaRPr>
          </a:p>
          <a:p>
            <a:pPr fontAlgn="auto">
              <a:spcAft>
                <a:spcPts val="0"/>
              </a:spcAft>
              <a:buFont typeface="Wingdings 2"/>
              <a:buNone/>
              <a:defRPr/>
            </a:pPr>
            <a:r>
              <a:rPr lang="ru-RU" sz="2300" b="1" dirty="0" smtClean="0">
                <a:latin typeface="Courier Condensed" pitchFamily="2" charset="0"/>
              </a:rPr>
              <a:t>	Хрестоматия для скрипки. 2-3 </a:t>
            </a:r>
            <a:r>
              <a:rPr lang="ru-RU" sz="2300" b="1" dirty="0" err="1" smtClean="0">
                <a:latin typeface="Courier Condensed" pitchFamily="2" charset="0"/>
              </a:rPr>
              <a:t>кл</a:t>
            </a:r>
            <a:r>
              <a:rPr lang="ru-RU" sz="2300" b="1" dirty="0" smtClean="0">
                <a:latin typeface="Courier Condensed" pitchFamily="2" charset="0"/>
              </a:rPr>
              <a:t>. ДМШ. Ч. 2: пьес [ноты] / </a:t>
            </a:r>
            <a:r>
              <a:rPr lang="en-US" sz="2300" b="1" dirty="0" smtClean="0">
                <a:latin typeface="Courier Condensed" pitchFamily="2" charset="0"/>
              </a:rPr>
              <a:t>c</a:t>
            </a:r>
            <a:r>
              <a:rPr lang="ru-RU" sz="2300" b="1" dirty="0" smtClean="0">
                <a:latin typeface="Courier Condensed" pitchFamily="2" charset="0"/>
              </a:rPr>
              <a:t>ост. М. </a:t>
            </a:r>
            <a:r>
              <a:rPr lang="ru-RU" sz="2300" b="1" dirty="0" err="1" smtClean="0">
                <a:latin typeface="Courier Condensed" pitchFamily="2" charset="0"/>
              </a:rPr>
              <a:t>Гарлицкий</a:t>
            </a:r>
            <a:r>
              <a:rPr lang="ru-RU" sz="2300" b="1" dirty="0" smtClean="0">
                <a:latin typeface="Courier Condensed" pitchFamily="2" charset="0"/>
              </a:rPr>
              <a:t>, К. Родионов, К. Фортунатов. - М.: Музыка, 2011. – 76 с.</a:t>
            </a:r>
            <a:endParaRPr lang="ru-RU" sz="2300" dirty="0" smtClean="0">
              <a:latin typeface="Courier Condensed" pitchFamily="2" charset="0"/>
            </a:endParaRPr>
          </a:p>
          <a:p>
            <a:pPr fontAlgn="auto">
              <a:spcAft>
                <a:spcPts val="0"/>
              </a:spcAft>
              <a:buFont typeface="Wingdings 2"/>
              <a:buNone/>
              <a:defRPr/>
            </a:pPr>
            <a:r>
              <a:rPr lang="ru-RU" sz="2300" b="1" dirty="0" smtClean="0">
                <a:latin typeface="Courier Condensed" pitchFamily="2" charset="0"/>
              </a:rPr>
              <a:t> </a:t>
            </a:r>
            <a:endParaRPr lang="ru-RU" sz="2300" dirty="0" smtClean="0">
              <a:latin typeface="Courier Condensed" pitchFamily="2" charset="0"/>
            </a:endParaRPr>
          </a:p>
          <a:p>
            <a:pPr fontAlgn="auto">
              <a:spcAft>
                <a:spcPts val="0"/>
              </a:spcAft>
              <a:buFont typeface="Wingdings 2"/>
              <a:buNone/>
              <a:defRPr/>
            </a:pPr>
            <a:r>
              <a:rPr lang="ru-RU" sz="2300" b="1" dirty="0" smtClean="0">
                <a:latin typeface="Courier Condensed" pitchFamily="2" charset="0"/>
              </a:rPr>
              <a:t>	Хрестоматия для скрипки 4-5 классы ДМШ. Часть 1:  пьесы [ноты] / </a:t>
            </a:r>
            <a:r>
              <a:rPr lang="en-US" sz="2300" b="1" dirty="0" smtClean="0">
                <a:latin typeface="Courier Condensed" pitchFamily="2" charset="0"/>
              </a:rPr>
              <a:t>c</a:t>
            </a:r>
            <a:r>
              <a:rPr lang="ru-RU" sz="2300" b="1" dirty="0" smtClean="0">
                <a:latin typeface="Courier Condensed" pitchFamily="2" charset="0"/>
              </a:rPr>
              <a:t>ост. Ю. Уткин. - М.: Музыка, 2011. – 52 с.</a:t>
            </a:r>
            <a:endParaRPr lang="ru-RU" sz="2300" dirty="0" smtClean="0">
              <a:latin typeface="Courier Condensed" pitchFamily="2" charset="0"/>
            </a:endParaRPr>
          </a:p>
          <a:p>
            <a:pPr fontAlgn="auto">
              <a:spcAft>
                <a:spcPts val="0"/>
              </a:spcAft>
              <a:buFont typeface="Wingdings 2"/>
              <a:buNone/>
              <a:defRPr/>
            </a:pPr>
            <a:r>
              <a:rPr lang="ru-RU" sz="2300" b="1" dirty="0" smtClean="0">
                <a:latin typeface="Courier Condensed" pitchFamily="2" charset="0"/>
              </a:rPr>
              <a:t> </a:t>
            </a:r>
            <a:endParaRPr lang="ru-RU" sz="2300" dirty="0" smtClean="0">
              <a:latin typeface="Courier Condensed" pitchFamily="2" charset="0"/>
            </a:endParaRPr>
          </a:p>
          <a:p>
            <a:pPr fontAlgn="auto">
              <a:spcAft>
                <a:spcPts val="0"/>
              </a:spcAft>
              <a:buFont typeface="Wingdings 2"/>
              <a:buNone/>
              <a:defRPr/>
            </a:pPr>
            <a:r>
              <a:rPr lang="ru-RU" sz="2300" b="1" dirty="0" smtClean="0">
                <a:latin typeface="Courier Condensed" pitchFamily="2" charset="0"/>
              </a:rPr>
              <a:t>	Хрестоматия для скрипки. 3-4 классы ДМШ. В двух частях. Часть 1:  пьесы [ноты] / </a:t>
            </a:r>
            <a:r>
              <a:rPr lang="en-US" sz="2300" b="1" dirty="0" smtClean="0">
                <a:latin typeface="Courier Condensed" pitchFamily="2" charset="0"/>
              </a:rPr>
              <a:t>c</a:t>
            </a:r>
            <a:r>
              <a:rPr lang="ru-RU" sz="2300" b="1" dirty="0" smtClean="0">
                <a:latin typeface="Courier Condensed" pitchFamily="2" charset="0"/>
              </a:rPr>
              <a:t>ост. Ю. Уткин. - М.: Музыка, 2011. – 56 с.</a:t>
            </a:r>
            <a:endParaRPr lang="ru-RU" sz="2300" dirty="0" smtClean="0">
              <a:latin typeface="Courier Condensed" pitchFamily="2" charset="0"/>
            </a:endParaRPr>
          </a:p>
          <a:p>
            <a:pPr fontAlgn="auto">
              <a:spcAft>
                <a:spcPts val="0"/>
              </a:spcAft>
              <a:buFont typeface="Wingdings 2"/>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4294967295"/>
          </p:nvPr>
        </p:nvSpPr>
        <p:spPr>
          <a:xfrm>
            <a:off x="457200" y="1285875"/>
            <a:ext cx="8686800" cy="4214813"/>
          </a:xfrm>
        </p:spPr>
        <p:txBody>
          <a:bodyPr>
            <a:normAutofit fontScale="62500" lnSpcReduction="20000"/>
          </a:bodyPr>
          <a:lstStyle/>
          <a:p>
            <a:pPr fontAlgn="auto">
              <a:spcAft>
                <a:spcPts val="0"/>
              </a:spcAft>
              <a:buFont typeface="Wingdings 2"/>
              <a:buNone/>
              <a:defRPr/>
            </a:pPr>
            <a:r>
              <a:rPr lang="ru-RU" b="1" i="1" dirty="0" smtClean="0">
                <a:latin typeface="+mj-lt"/>
              </a:rPr>
              <a:t>	</a:t>
            </a:r>
            <a:r>
              <a:rPr lang="ru-RU" b="1" i="1" u="sng" dirty="0" smtClean="0">
                <a:latin typeface="+mj-lt"/>
              </a:rPr>
              <a:t>- гитара</a:t>
            </a:r>
          </a:p>
          <a:p>
            <a:pPr fontAlgn="auto">
              <a:spcAft>
                <a:spcPts val="0"/>
              </a:spcAft>
              <a:buFont typeface="Wingdings 2"/>
              <a:buNone/>
              <a:defRPr/>
            </a:pPr>
            <a:r>
              <a:rPr lang="ru-RU" b="1" i="1" dirty="0" smtClean="0"/>
              <a:t> </a:t>
            </a:r>
            <a:endParaRPr lang="ru-RU" dirty="0" smtClean="0"/>
          </a:p>
          <a:p>
            <a:pPr fontAlgn="auto">
              <a:spcAft>
                <a:spcPts val="0"/>
              </a:spcAft>
              <a:buFont typeface="Wingdings 2"/>
              <a:buNone/>
              <a:defRPr/>
            </a:pPr>
            <a:r>
              <a:rPr lang="ru-RU" b="1" dirty="0" smtClean="0">
                <a:latin typeface="Courier Condensed" pitchFamily="2" charset="0"/>
              </a:rPr>
              <a:t>	</a:t>
            </a:r>
            <a:r>
              <a:rPr lang="ru-RU" b="1" dirty="0" err="1" smtClean="0">
                <a:latin typeface="Courier Condensed" pitchFamily="2" charset="0"/>
              </a:rPr>
              <a:t>Кост</a:t>
            </a:r>
            <a:r>
              <a:rPr lang="ru-RU" b="1" dirty="0" smtClean="0">
                <a:latin typeface="Courier Condensed" pitchFamily="2" charset="0"/>
              </a:rPr>
              <a:t>, Н. Избранные произведения для шестиструнной гитары [ноты] / Н. </a:t>
            </a:r>
            <a:r>
              <a:rPr lang="ru-RU" b="1" dirty="0" err="1" smtClean="0">
                <a:latin typeface="Courier Condensed" pitchFamily="2" charset="0"/>
              </a:rPr>
              <a:t>Кост</a:t>
            </a:r>
            <a:r>
              <a:rPr lang="ru-RU" b="1" dirty="0" smtClean="0">
                <a:latin typeface="Courier Condensed" pitchFamily="2" charset="0"/>
              </a:rPr>
              <a:t>. - М.: Музыка, 2009. – 52 с.</a:t>
            </a:r>
            <a:endParaRPr lang="ru-RU" dirty="0" smtClean="0">
              <a:latin typeface="Courier Condensed" pitchFamily="2" charset="0"/>
            </a:endParaRPr>
          </a:p>
          <a:p>
            <a:pPr fontAlgn="auto">
              <a:spcAft>
                <a:spcPts val="0"/>
              </a:spcAft>
              <a:buFont typeface="Wingdings 2"/>
              <a:buNone/>
              <a:defRPr/>
            </a:pPr>
            <a:r>
              <a:rPr lang="ru-RU" dirty="0" smtClean="0">
                <a:latin typeface="Courier Condensed" pitchFamily="2" charset="0"/>
              </a:rPr>
              <a:t> </a:t>
            </a:r>
          </a:p>
          <a:p>
            <a:pPr fontAlgn="auto">
              <a:spcAft>
                <a:spcPts val="0"/>
              </a:spcAft>
              <a:buFont typeface="Wingdings 2"/>
              <a:buNone/>
              <a:defRPr/>
            </a:pPr>
            <a:r>
              <a:rPr lang="ru-RU" b="1" dirty="0" smtClean="0">
                <a:latin typeface="Courier Condensed" pitchFamily="2" charset="0"/>
              </a:rPr>
              <a:t>	Любимые мелодии: для шестиструнной гитары [ноты] / сост. О. Кроха. – М.: Музыка, 2009. – 120 с. </a:t>
            </a:r>
            <a:endParaRPr lang="ru-RU" dirty="0" smtClean="0">
              <a:latin typeface="Courier Condensed" pitchFamily="2" charset="0"/>
            </a:endParaRPr>
          </a:p>
          <a:p>
            <a:pPr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fontAlgn="auto">
              <a:spcAft>
                <a:spcPts val="0"/>
              </a:spcAft>
              <a:buFont typeface="Wingdings 2"/>
              <a:buNone/>
              <a:defRPr/>
            </a:pPr>
            <a:r>
              <a:rPr lang="ru-RU" b="1" dirty="0" smtClean="0">
                <a:latin typeface="Courier Condensed" pitchFamily="2" charset="0"/>
              </a:rPr>
              <a:t>	Старинная музыка для шестиструнной гитары. Вып.1</a:t>
            </a:r>
            <a:r>
              <a:rPr lang="en-US" b="1" dirty="0" smtClean="0">
                <a:latin typeface="Courier Condensed" pitchFamily="2" charset="0"/>
              </a:rPr>
              <a:t>[</a:t>
            </a:r>
            <a:r>
              <a:rPr lang="ru-RU" b="1" dirty="0" smtClean="0">
                <a:latin typeface="Courier Condensed" pitchFamily="2" charset="0"/>
              </a:rPr>
              <a:t>ноты</a:t>
            </a:r>
            <a:r>
              <a:rPr lang="en-US" b="1" dirty="0" smtClean="0">
                <a:latin typeface="Courier Condensed" pitchFamily="2" charset="0"/>
              </a:rPr>
              <a:t>] </a:t>
            </a:r>
            <a:r>
              <a:rPr lang="ru-RU" b="1" dirty="0" smtClean="0">
                <a:latin typeface="Courier Condensed" pitchFamily="2" charset="0"/>
              </a:rPr>
              <a:t>/ сост. </a:t>
            </a:r>
            <a:r>
              <a:rPr lang="ru-RU" b="1" dirty="0" err="1" smtClean="0">
                <a:latin typeface="Courier Condensed" pitchFamily="2" charset="0"/>
              </a:rPr>
              <a:t>Агабабов</a:t>
            </a:r>
            <a:r>
              <a:rPr lang="ru-RU" b="1" dirty="0" smtClean="0">
                <a:latin typeface="Courier Condensed" pitchFamily="2" charset="0"/>
              </a:rPr>
              <a:t> В.П. - 1-е изд. - М.: Музыка, 2011. – 40 с.</a:t>
            </a:r>
            <a:endParaRPr lang="ru-RU" dirty="0" smtClean="0">
              <a:latin typeface="Courier Condensed" pitchFamily="2" charset="0"/>
            </a:endParaRPr>
          </a:p>
          <a:p>
            <a:pPr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fontAlgn="auto">
              <a:spcAft>
                <a:spcPts val="0"/>
              </a:spcAft>
              <a:buFont typeface="Wingdings 2"/>
              <a:buNone/>
              <a:defRPr/>
            </a:pPr>
            <a:r>
              <a:rPr lang="ru-RU" b="1" dirty="0" smtClean="0">
                <a:latin typeface="Courier Condensed" pitchFamily="2" charset="0"/>
              </a:rPr>
              <a:t>	Хрестоматия гитариста. 1-7 </a:t>
            </a:r>
            <a:r>
              <a:rPr lang="ru-RU" b="1" dirty="0" err="1" smtClean="0">
                <a:latin typeface="Courier Condensed" pitchFamily="2" charset="0"/>
              </a:rPr>
              <a:t>кл</a:t>
            </a:r>
            <a:r>
              <a:rPr lang="ru-RU" b="1" dirty="0" smtClean="0">
                <a:latin typeface="Courier Condensed" pitchFamily="2" charset="0"/>
              </a:rPr>
              <a:t>. ДМШ. Пьесы для шестиструнной гитары [ноты] / сост. О. Кроха</a:t>
            </a:r>
            <a:r>
              <a:rPr lang="ru-RU" dirty="0" smtClean="0">
                <a:latin typeface="Courier Condensed" pitchFamily="2" charset="0"/>
              </a:rPr>
              <a:t>. </a:t>
            </a:r>
            <a:r>
              <a:rPr lang="ru-RU" b="1" dirty="0" smtClean="0">
                <a:latin typeface="Courier Condensed" pitchFamily="2" charset="0"/>
              </a:rPr>
              <a:t>- М.: Музыка, 2009. – 80 с.</a:t>
            </a:r>
            <a:endParaRPr lang="ru-RU" dirty="0">
              <a:latin typeface="Courier Condensed" pitchFamily="2" charset="0"/>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4294967295"/>
          </p:nvPr>
        </p:nvSpPr>
        <p:spPr>
          <a:xfrm>
            <a:off x="142875" y="642938"/>
            <a:ext cx="8686800" cy="6572250"/>
          </a:xfrm>
        </p:spPr>
        <p:txBody>
          <a:bodyPr>
            <a:normAutofit fontScale="47500" lnSpcReduction="20000"/>
          </a:bodyPr>
          <a:lstStyle/>
          <a:p>
            <a:pPr fontAlgn="auto">
              <a:spcAft>
                <a:spcPts val="0"/>
              </a:spcAft>
              <a:buFont typeface="Wingdings 2"/>
              <a:buNone/>
              <a:defRPr/>
            </a:pPr>
            <a:r>
              <a:rPr lang="ru-RU" b="1" i="1" dirty="0" smtClean="0"/>
              <a:t>	 </a:t>
            </a:r>
            <a:r>
              <a:rPr lang="ru-RU" b="1" i="1" u="sng" dirty="0" smtClean="0">
                <a:latin typeface="+mj-lt"/>
              </a:rPr>
              <a:t>- вокальная музыка</a:t>
            </a:r>
            <a:endParaRPr lang="ru-RU" u="sng" dirty="0" smtClean="0">
              <a:latin typeface="+mj-lt"/>
            </a:endParaRPr>
          </a:p>
          <a:p>
            <a:pPr fontAlgn="auto">
              <a:spcAft>
                <a:spcPts val="0"/>
              </a:spcAft>
              <a:buFont typeface="Wingdings 2"/>
              <a:buNone/>
              <a:defRPr/>
            </a:pPr>
            <a:r>
              <a:rPr lang="ru-RU" b="1" dirty="0" smtClean="0"/>
              <a:t> </a:t>
            </a:r>
            <a:endParaRPr lang="ru-RU" dirty="0" smtClean="0"/>
          </a:p>
          <a:p>
            <a:pPr algn="just" fontAlgn="auto">
              <a:spcAft>
                <a:spcPts val="0"/>
              </a:spcAft>
              <a:buFont typeface="Wingdings 2"/>
              <a:buNone/>
              <a:defRPr/>
            </a:pPr>
            <a:r>
              <a:rPr lang="ru-RU" b="1" dirty="0" smtClean="0">
                <a:latin typeface="Courier Condensed" pitchFamily="2" charset="0"/>
              </a:rPr>
              <a:t>	Даргомыжский, А. Избранные романсы и песни для голоса в сопровождении </a:t>
            </a:r>
            <a:r>
              <a:rPr lang="ru-RU" b="1" dirty="0" err="1" smtClean="0">
                <a:latin typeface="Courier Condensed" pitchFamily="2" charset="0"/>
              </a:rPr>
              <a:t>ф-но</a:t>
            </a:r>
            <a:r>
              <a:rPr lang="ru-RU" b="1" dirty="0" smtClean="0">
                <a:latin typeface="Courier Condensed" pitchFamily="2" charset="0"/>
              </a:rPr>
              <a:t> [ноты] / А. Даргомыжский. - М.: Музыка, 2009. – 48 с.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r>
              <a:rPr lang="ru-RU" b="1" dirty="0" err="1" smtClean="0">
                <a:latin typeface="Courier Condensed" pitchFamily="2" charset="0"/>
              </a:rPr>
              <a:t>Маркези</a:t>
            </a:r>
            <a:r>
              <a:rPr lang="ru-RU" b="1" dirty="0" smtClean="0">
                <a:latin typeface="Courier Condensed" pitchFamily="2" charset="0"/>
              </a:rPr>
              <a:t>, М. Школа пения: Практическое руководство в трех частях [ноты] / М. </a:t>
            </a:r>
            <a:r>
              <a:rPr lang="ru-RU" b="1" dirty="0" err="1" smtClean="0">
                <a:latin typeface="Courier Condensed" pitchFamily="2" charset="0"/>
              </a:rPr>
              <a:t>Макези</a:t>
            </a:r>
            <a:r>
              <a:rPr lang="ru-RU" b="1" dirty="0" smtClean="0">
                <a:latin typeface="Courier Condensed" pitchFamily="2" charset="0"/>
              </a:rPr>
              <a:t>. - М.: Музыка, 2011. – 152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Песни любви. </a:t>
            </a:r>
            <a:r>
              <a:rPr lang="ru-RU" b="1" dirty="0" err="1" smtClean="0">
                <a:latin typeface="Courier Condensed" pitchFamily="2" charset="0"/>
              </a:rPr>
              <a:t>Вып</a:t>
            </a:r>
            <a:r>
              <a:rPr lang="ru-RU" b="1" dirty="0" smtClean="0">
                <a:latin typeface="Courier Condensed" pitchFamily="2" charset="0"/>
              </a:rPr>
              <a:t>. 1. Итальянские песни: Для голоса в сопровождении фортепиано [ноты] / сост. Н. Богданова. - М.: Музыка, 2011. – 56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Популярные оперные арии для баритона и баса в сопровождении </a:t>
            </a:r>
            <a:r>
              <a:rPr lang="ru-RU" b="1" dirty="0" err="1" smtClean="0">
                <a:latin typeface="Courier Condensed" pitchFamily="2" charset="0"/>
              </a:rPr>
              <a:t>ф-но</a:t>
            </a:r>
            <a:r>
              <a:rPr lang="ru-RU" b="1" dirty="0" smtClean="0">
                <a:latin typeface="Courier Condensed" pitchFamily="2" charset="0"/>
              </a:rPr>
              <a:t> [ноты]. - М.: Музыка, 2011. – 64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Популярные оперные арии. Для меццо-сопрано в </a:t>
            </a:r>
            <a:r>
              <a:rPr lang="ru-RU" b="1" dirty="0" err="1" smtClean="0">
                <a:latin typeface="Courier Condensed" pitchFamily="2" charset="0"/>
              </a:rPr>
              <a:t>сопровож</a:t>
            </a:r>
            <a:r>
              <a:rPr lang="ru-RU" b="1" dirty="0" smtClean="0">
                <a:latin typeface="Courier Condensed" pitchFamily="2" charset="0"/>
              </a:rPr>
              <a:t>. </a:t>
            </a:r>
            <a:r>
              <a:rPr lang="ru-RU" b="1" dirty="0" err="1" smtClean="0">
                <a:latin typeface="Courier Condensed" pitchFamily="2" charset="0"/>
              </a:rPr>
              <a:t>ф-но</a:t>
            </a:r>
            <a:r>
              <a:rPr lang="ru-RU" b="1" dirty="0" smtClean="0">
                <a:latin typeface="Courier Condensed" pitchFamily="2" charset="0"/>
              </a:rPr>
              <a:t> [ноты] / сост. О Макаренко. - М.: Музыка, 2011. – 76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Популярные оперные арии. Для сопрано в сопровождении </a:t>
            </a:r>
            <a:r>
              <a:rPr lang="ru-RU" b="1" dirty="0" err="1" smtClean="0">
                <a:latin typeface="Courier Condensed" pitchFamily="2" charset="0"/>
              </a:rPr>
              <a:t>ф-но</a:t>
            </a:r>
            <a:r>
              <a:rPr lang="ru-RU" b="1" dirty="0" smtClean="0">
                <a:latin typeface="Courier Condensed" pitchFamily="2" charset="0"/>
              </a:rPr>
              <a:t> [ноты] / сост. Н. Богданова. - М.: Музыка, 2011. – 80 с.</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Русские народные песни. Мелодии и тексты [ноты]. - М.: Музыка, 2008. – 128 </a:t>
            </a:r>
            <a:r>
              <a:rPr lang="en-US" b="1" dirty="0" smtClean="0">
                <a:latin typeface="Courier Condensed" pitchFamily="2" charset="0"/>
              </a:rPr>
              <a:t>c</a:t>
            </a: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Школьные шлягеры. Песни и хоры для учащихся 1-11 классов: </a:t>
            </a:r>
            <a:r>
              <a:rPr lang="ru-RU" b="1" dirty="0" err="1" smtClean="0">
                <a:latin typeface="Courier Condensed" pitchFamily="2" charset="0"/>
              </a:rPr>
              <a:t>учеб.-метод</a:t>
            </a:r>
            <a:r>
              <a:rPr lang="ru-RU" b="1" dirty="0" smtClean="0">
                <a:latin typeface="Courier Condensed" pitchFamily="2" charset="0"/>
              </a:rPr>
              <a:t>. пособие [ноты]  / сост. Ю.Алиев. - М.: Музыка, 2011. – 124 с.</a:t>
            </a:r>
            <a:endParaRPr lang="ru-RU" dirty="0">
              <a:latin typeface="Courier Condensed" pitchFamily="2" charset="0"/>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0"/>
            <a:ext cx="8686800" cy="838200"/>
          </a:xfrm>
        </p:spPr>
        <p:txBody>
          <a:bodyPr/>
          <a:lstStyle/>
          <a:p>
            <a:pPr algn="ctr" fontAlgn="auto">
              <a:spcAft>
                <a:spcPts val="0"/>
              </a:spcAft>
              <a:defRPr/>
            </a:pPr>
            <a:r>
              <a:rPr lang="ru-RU" sz="4000" dirty="0" smtClean="0"/>
              <a:t>Электронные издания</a:t>
            </a:r>
            <a:endParaRPr lang="ru-RU" sz="4000" dirty="0"/>
          </a:p>
        </p:txBody>
      </p:sp>
      <p:sp>
        <p:nvSpPr>
          <p:cNvPr id="44034" name="Содержимое 4"/>
          <p:cNvSpPr>
            <a:spLocks noGrp="1"/>
          </p:cNvSpPr>
          <p:nvPr>
            <p:ph idx="1"/>
          </p:nvPr>
        </p:nvSpPr>
        <p:spPr>
          <a:xfrm>
            <a:off x="1714500" y="1143000"/>
            <a:ext cx="7429500" cy="6429375"/>
          </a:xfrm>
        </p:spPr>
        <p:txBody>
          <a:bodyPr/>
          <a:lstStyle/>
          <a:p>
            <a:pPr>
              <a:buFont typeface="Wingdings 2" pitchFamily="18" charset="2"/>
              <a:buNone/>
            </a:pPr>
            <a:r>
              <a:rPr lang="ru-RU" sz="1400" b="1" smtClean="0"/>
              <a:t>	</a:t>
            </a:r>
            <a:r>
              <a:rPr lang="ru-RU" sz="1400" b="1" smtClean="0">
                <a:latin typeface="Times New Roman" pitchFamily="18" charset="0"/>
                <a:cs typeface="Times New Roman" pitchFamily="18" charset="0"/>
              </a:rPr>
              <a:t>Бах, Иоганн Себастьян. Хорошо темперированный клавир / И.С. Бах. - Электронное издание. - М.: БИЗНЕС–СОФТ, 2008. - 1 </a:t>
            </a:r>
            <a:r>
              <a:rPr lang="en-US" sz="1400" b="1" smtClean="0">
                <a:latin typeface="Times New Roman" pitchFamily="18" charset="0"/>
                <a:cs typeface="Times New Roman" pitchFamily="18" charset="0"/>
              </a:rPr>
              <a:t>CD</a:t>
            </a:r>
            <a:r>
              <a:rPr lang="ru-RU" sz="1400" b="1" smtClean="0">
                <a:latin typeface="Times New Roman" pitchFamily="18" charset="0"/>
                <a:cs typeface="Times New Roman" pitchFamily="18" charset="0"/>
              </a:rPr>
              <a:t>-</a:t>
            </a:r>
            <a:r>
              <a:rPr lang="en-US" sz="1400" b="1" smtClean="0">
                <a:latin typeface="Times New Roman" pitchFamily="18" charset="0"/>
                <a:cs typeface="Times New Roman" pitchFamily="18" charset="0"/>
              </a:rPr>
              <a:t>ROM</a:t>
            </a:r>
            <a:r>
              <a:rPr lang="ru-RU" sz="1400" b="1" smtClean="0">
                <a:latin typeface="Times New Roman" pitchFamily="18" charset="0"/>
                <a:cs typeface="Times New Roman" pitchFamily="18" charset="0"/>
              </a:rPr>
              <a:t>. - (классика). </a:t>
            </a:r>
            <a:r>
              <a:rPr lang="en-US" sz="1400" b="1" smtClean="0">
                <a:latin typeface="Times New Roman" pitchFamily="18" charset="0"/>
                <a:cs typeface="Times New Roman" pitchFamily="18" charset="0"/>
              </a:rPr>
              <a:t>Mp</a:t>
            </a:r>
            <a:r>
              <a:rPr lang="ru-RU" sz="1400" b="1" smtClean="0">
                <a:latin typeface="Times New Roman" pitchFamily="18" charset="0"/>
                <a:cs typeface="Times New Roman" pitchFamily="18" charset="0"/>
              </a:rPr>
              <a:t>.3</a:t>
            </a:r>
            <a:endParaRPr lang="ru-RU" sz="1400" smtClean="0">
              <a:latin typeface="Times New Roman" pitchFamily="18" charset="0"/>
              <a:cs typeface="Times New Roman" pitchFamily="18" charset="0"/>
            </a:endParaRPr>
          </a:p>
          <a:p>
            <a:pPr algn="just">
              <a:buFont typeface="Wingdings 2" pitchFamily="18" charset="2"/>
              <a:buNone/>
            </a:pPr>
            <a:r>
              <a:rPr lang="ru-RU" sz="1400" smtClean="0">
                <a:latin typeface="Times New Roman" pitchFamily="18" charset="0"/>
                <a:cs typeface="Times New Roman" pitchFamily="18" charset="0"/>
              </a:rPr>
              <a:t>		Цикл произведений И.С.Баха, состоящий из 48 прелюдий и 48 фуг для клавира, объединенных в 2 тома по 24 произведения. Полное название – «Хорошо темперированный клавир», или прелюдии и фуги  во всех тонах и полутонах, касающихся как терций мажорных, так и терций минорных. Для пользы и употребления жадного до учения музыкального юношества, как и для особого времяпрепровождения тех, кто уже преуспел в этом учении.</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Большая энциклопедия джаза. - Электронное издание. - М.: БИЗНЕССОФТ, 2007. - </a:t>
            </a:r>
            <a:r>
              <a:rPr lang="en-US" sz="1400" b="1" smtClean="0">
                <a:latin typeface="Times New Roman" pitchFamily="18" charset="0"/>
                <a:cs typeface="Times New Roman" pitchFamily="18" charset="0"/>
              </a:rPr>
              <a:t>CD</a:t>
            </a:r>
            <a:r>
              <a:rPr lang="ru-RU" sz="1400" b="1" smtClean="0">
                <a:latin typeface="Times New Roman" pitchFamily="18" charset="0"/>
                <a:cs typeface="Times New Roman" pitchFamily="18" charset="0"/>
              </a:rPr>
              <a:t>-</a:t>
            </a:r>
            <a:r>
              <a:rPr lang="en-US" sz="1400" b="1" smtClean="0">
                <a:latin typeface="Times New Roman" pitchFamily="18" charset="0"/>
                <a:cs typeface="Times New Roman" pitchFamily="18" charset="0"/>
              </a:rPr>
              <a:t>ROM</a:t>
            </a:r>
            <a:r>
              <a:rPr lang="ru-RU" sz="1400" b="1" smtClean="0">
                <a:latin typeface="Times New Roman" pitchFamily="18" charset="0"/>
                <a:cs typeface="Times New Roman" pitchFamily="18" charset="0"/>
              </a:rPr>
              <a:t> / - (</a:t>
            </a:r>
            <a:r>
              <a:rPr lang="en-US" sz="1400" b="1" smtClean="0">
                <a:latin typeface="Times New Roman" pitchFamily="18" charset="0"/>
                <a:cs typeface="Times New Roman" pitchFamily="18" charset="0"/>
              </a:rPr>
              <a:t>jazz</a:t>
            </a:r>
            <a:r>
              <a:rPr lang="ru-RU" sz="1400" b="1" smtClean="0">
                <a:latin typeface="Times New Roman" pitchFamily="18" charset="0"/>
                <a:cs typeface="Times New Roman" pitchFamily="18" charset="0"/>
              </a:rPr>
              <a:t>).</a:t>
            </a:r>
            <a:endParaRPr lang="ru-RU" sz="1400" smtClean="0">
              <a:latin typeface="Times New Roman" pitchFamily="18" charset="0"/>
              <a:cs typeface="Times New Roman" pitchFamily="18" charset="0"/>
            </a:endParaRPr>
          </a:p>
          <a:p>
            <a:pPr algn="just">
              <a:buFont typeface="Wingdings 2" pitchFamily="18" charset="2"/>
              <a:buNone/>
            </a:pPr>
            <a:r>
              <a:rPr lang="ru-RU" sz="1400" smtClean="0">
                <a:latin typeface="Times New Roman" pitchFamily="18" charset="0"/>
                <a:cs typeface="Times New Roman" pitchFamily="18" charset="0"/>
              </a:rPr>
              <a:t> 		Истоки, диксиленд и джаз 20-х, эра биг-бэндов, мэйнстрим буги-вуги, ритм-энд-блюз, третье течение, бибоп. Общее звучание диска 4 часа.</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Волшебная музыка Моцарта </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Звукозапись</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Классическая музыка для детей. – М.: Маркон, 2003. – 1 зв.диск (</a:t>
            </a:r>
            <a:r>
              <a:rPr lang="en-US" sz="1400" b="1" smtClean="0">
                <a:latin typeface="Times New Roman" pitchFamily="18" charset="0"/>
                <a:cs typeface="Times New Roman" pitchFamily="18" charset="0"/>
              </a:rPr>
              <a:t>CD-DA)</a:t>
            </a:r>
            <a:r>
              <a:rPr lang="ru-RU" sz="1400" b="1" smtClean="0">
                <a:latin typeface="Times New Roman" pitchFamily="18" charset="0"/>
                <a:cs typeface="Times New Roman" pitchFamily="18" charset="0"/>
              </a:rPr>
              <a:t>. – (Первые встречи с музыкой).</a:t>
            </a:r>
          </a:p>
          <a:p>
            <a:pPr algn="just">
              <a:buFont typeface="Wingdings 2" pitchFamily="18" charset="2"/>
              <a:buNone/>
            </a:pPr>
            <a:r>
              <a:rPr lang="ru-RU" sz="1400" b="1" smtClean="0">
                <a:latin typeface="Times New Roman" pitchFamily="18" charset="0"/>
                <a:cs typeface="Times New Roman" pitchFamily="18" charset="0"/>
              </a:rPr>
              <a:t>		</a:t>
            </a:r>
            <a:r>
              <a:rPr lang="ru-RU" sz="1400" smtClean="0">
                <a:latin typeface="Times New Roman" pitchFamily="18" charset="0"/>
                <a:cs typeface="Times New Roman" pitchFamily="18" charset="0"/>
              </a:rPr>
              <a:t>Классическая музыка для детей.</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Дело было в Новый Год! </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Звукозапись</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Новогодние и рождественские песни. – М.: Маркон, 2010. – 1 зв.диск (</a:t>
            </a:r>
            <a:r>
              <a:rPr lang="en-US" sz="1400" b="1" smtClean="0">
                <a:latin typeface="Times New Roman" pitchFamily="18" charset="0"/>
                <a:cs typeface="Times New Roman" pitchFamily="18" charset="0"/>
              </a:rPr>
              <a:t>CD-DA)</a:t>
            </a:r>
            <a:r>
              <a:rPr lang="ru-RU" sz="1400" b="1" smtClean="0">
                <a:latin typeface="Times New Roman" pitchFamily="18" charset="0"/>
                <a:cs typeface="Times New Roman" pitchFamily="18" charset="0"/>
              </a:rPr>
              <a:t>. – ( Радуга любимых песен).</a:t>
            </a:r>
          </a:p>
          <a:p>
            <a:pPr algn="just">
              <a:buFont typeface="Wingdings 2" pitchFamily="18" charset="2"/>
              <a:buNone/>
            </a:pPr>
            <a:r>
              <a:rPr lang="ru-RU" sz="1400" smtClean="0">
                <a:latin typeface="Times New Roman" pitchFamily="18" charset="0"/>
                <a:cs typeface="Times New Roman" pitchFamily="18" charset="0"/>
              </a:rPr>
              <a:t>		Новогодние и рождественские песни для детей.</a:t>
            </a:r>
          </a:p>
          <a:p>
            <a:pPr>
              <a:buFont typeface="Wingdings 2" pitchFamily="18" charset="2"/>
              <a:buNone/>
            </a:pPr>
            <a:endParaRPr lang="ru-RU" sz="1400" b="1" smtClean="0"/>
          </a:p>
        </p:txBody>
      </p:sp>
      <p:pic>
        <p:nvPicPr>
          <p:cNvPr id="6" name="Рисунок 5" descr="07.jpg"/>
          <p:cNvPicPr>
            <a:picLocks noChangeAspect="1"/>
          </p:cNvPicPr>
          <p:nvPr/>
        </p:nvPicPr>
        <p:blipFill>
          <a:blip r:embed="rId2" cstate="screen"/>
          <a:stretch>
            <a:fillRect/>
          </a:stretch>
        </p:blipFill>
        <p:spPr>
          <a:xfrm>
            <a:off x="285750" y="5357813"/>
            <a:ext cx="1352550" cy="1335087"/>
          </a:xfrm>
          <a:prstGeom prst="rect">
            <a:avLst/>
          </a:prstGeom>
          <a:ln>
            <a:noFill/>
          </a:ln>
          <a:effectLst>
            <a:outerShdw blurRad="292100" dist="139700" dir="2700000" algn="tl" rotWithShape="0">
              <a:srgbClr val="333333">
                <a:alpha val="65000"/>
              </a:srgbClr>
            </a:outerShdw>
          </a:effectLst>
        </p:spPr>
      </p:pic>
      <p:pic>
        <p:nvPicPr>
          <p:cNvPr id="7" name="Рисунок 6" descr="08.jpg"/>
          <p:cNvPicPr>
            <a:picLocks noChangeAspect="1"/>
          </p:cNvPicPr>
          <p:nvPr/>
        </p:nvPicPr>
        <p:blipFill>
          <a:blip r:embed="rId3" cstate="screen"/>
          <a:stretch>
            <a:fillRect/>
          </a:stretch>
        </p:blipFill>
        <p:spPr>
          <a:xfrm>
            <a:off x="285750" y="3786188"/>
            <a:ext cx="1365250" cy="1357312"/>
          </a:xfrm>
          <a:prstGeom prst="rect">
            <a:avLst/>
          </a:prstGeom>
          <a:ln>
            <a:noFill/>
          </a:ln>
          <a:effectLst>
            <a:outerShdw blurRad="292100" dist="139700" dir="2700000" algn="tl" rotWithShape="0">
              <a:srgbClr val="333333">
                <a:alpha val="65000"/>
              </a:srgbClr>
            </a:outerShdw>
          </a:effectLst>
        </p:spPr>
      </p:pic>
      <p:pic>
        <p:nvPicPr>
          <p:cNvPr id="8" name="Рисунок 7" descr="010.jpg"/>
          <p:cNvPicPr>
            <a:picLocks noChangeAspect="1"/>
          </p:cNvPicPr>
          <p:nvPr/>
        </p:nvPicPr>
        <p:blipFill>
          <a:blip r:embed="rId4" cstate="screen"/>
          <a:stretch>
            <a:fillRect/>
          </a:stretch>
        </p:blipFill>
        <p:spPr>
          <a:xfrm>
            <a:off x="285750" y="2214563"/>
            <a:ext cx="1377950" cy="1357312"/>
          </a:xfrm>
          <a:prstGeom prst="rect">
            <a:avLst/>
          </a:prstGeom>
          <a:ln>
            <a:noFill/>
          </a:ln>
          <a:effectLst>
            <a:outerShdw blurRad="292100" dist="139700" dir="2700000" algn="tl" rotWithShape="0">
              <a:srgbClr val="333333">
                <a:alpha val="65000"/>
              </a:srgbClr>
            </a:outerShdw>
          </a:effectLst>
        </p:spPr>
      </p:pic>
      <p:pic>
        <p:nvPicPr>
          <p:cNvPr id="9" name="Рисунок 8" descr="06.jpg"/>
          <p:cNvPicPr>
            <a:picLocks noChangeAspect="1"/>
          </p:cNvPicPr>
          <p:nvPr/>
        </p:nvPicPr>
        <p:blipFill>
          <a:blip r:embed="rId5" cstate="screen"/>
          <a:stretch>
            <a:fillRect/>
          </a:stretch>
        </p:blipFill>
        <p:spPr>
          <a:xfrm>
            <a:off x="285750" y="571500"/>
            <a:ext cx="1352550" cy="14208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Содержимое 2"/>
          <p:cNvSpPr>
            <a:spLocks noGrp="1"/>
          </p:cNvSpPr>
          <p:nvPr>
            <p:ph idx="1"/>
          </p:nvPr>
        </p:nvSpPr>
        <p:spPr>
          <a:xfrm>
            <a:off x="1724025" y="500063"/>
            <a:ext cx="7419975" cy="6357937"/>
          </a:xfrm>
        </p:spPr>
        <p:txBody>
          <a:bodyPr/>
          <a:lstStyle/>
          <a:p>
            <a:pPr>
              <a:buFont typeface="Wingdings 2" pitchFamily="18" charset="2"/>
              <a:buNone/>
            </a:pPr>
            <a:r>
              <a:rPr lang="ru-RU" sz="1400" b="1" smtClean="0"/>
              <a:t>	</a:t>
            </a:r>
            <a:r>
              <a:rPr lang="ru-RU" sz="1400" b="1" smtClean="0">
                <a:latin typeface="Times New Roman" pitchFamily="18" charset="0"/>
                <a:cs typeface="Times New Roman" pitchFamily="18" charset="0"/>
              </a:rPr>
              <a:t>Музыка русских композиторов </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Звукозапись </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классическая музыка для детей. – М.: Маркон, 2006. – 1 зв. диск </a:t>
            </a:r>
            <a:r>
              <a:rPr lang="en-US" sz="1400" b="1" smtClean="0">
                <a:latin typeface="Times New Roman" pitchFamily="18" charset="0"/>
                <a:cs typeface="Times New Roman" pitchFamily="18" charset="0"/>
              </a:rPr>
              <a:t>(CD-DA)</a:t>
            </a:r>
            <a:r>
              <a:rPr lang="ru-RU" sz="1400" b="1" smtClean="0">
                <a:latin typeface="Times New Roman" pitchFamily="18" charset="0"/>
                <a:cs typeface="Times New Roman" pitchFamily="18" charset="0"/>
              </a:rPr>
              <a:t>. – ( Первые встречи с музыкой).</a:t>
            </a:r>
          </a:p>
          <a:p>
            <a:pPr algn="just">
              <a:buFont typeface="Wingdings 2" pitchFamily="18" charset="2"/>
              <a:buNone/>
            </a:pPr>
            <a:r>
              <a:rPr lang="ru-RU" sz="1400" smtClean="0">
                <a:latin typeface="Times New Roman" pitchFamily="18" charset="0"/>
                <a:cs typeface="Times New Roman" pitchFamily="18" charset="0"/>
              </a:rPr>
              <a:t>		Диск содержит произведения классической музыки русских композиторов: М.И.Глинка «Полька», П.И.Чайковский «Юмореска», А.К.Лядов «Бирюльки» № 1, 2, 5, «Музыкальная табакерка», В.С.Калинников «Ноктюрн» и др.</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Сборник произведений Эпохи Барокко: Антонио Вивальди, Иоганн Бах, Джузеппе Тартини. – Электронное издание. – М.: БИЗНЕССОФТ, 2007. – 1 </a:t>
            </a:r>
            <a:r>
              <a:rPr lang="en-US" sz="1400" b="1" smtClean="0">
                <a:latin typeface="Times New Roman" pitchFamily="18" charset="0"/>
                <a:cs typeface="Times New Roman" pitchFamily="18" charset="0"/>
              </a:rPr>
              <a:t>CD-ROM</a:t>
            </a:r>
            <a:r>
              <a:rPr lang="ru-RU" sz="1400" b="1" smtClean="0">
                <a:latin typeface="Times New Roman" pitchFamily="18" charset="0"/>
                <a:cs typeface="Times New Roman" pitchFamily="18" charset="0"/>
              </a:rPr>
              <a:t>. – (Классика). </a:t>
            </a:r>
            <a:r>
              <a:rPr lang="en-US" sz="1400" b="1" smtClean="0">
                <a:latin typeface="Times New Roman" pitchFamily="18" charset="0"/>
                <a:cs typeface="Times New Roman" pitchFamily="18" charset="0"/>
              </a:rPr>
              <a:t>mp3</a:t>
            </a:r>
            <a:r>
              <a:rPr lang="ru-RU" sz="1400" b="1" smtClean="0">
                <a:latin typeface="Times New Roman" pitchFamily="18" charset="0"/>
                <a:cs typeface="Times New Roman" pitchFamily="18" charset="0"/>
              </a:rPr>
              <a:t>.</a:t>
            </a:r>
          </a:p>
          <a:p>
            <a:pPr algn="just">
              <a:buFont typeface="Wingdings 2" pitchFamily="18" charset="2"/>
              <a:buNone/>
            </a:pPr>
            <a:r>
              <a:rPr lang="ru-RU" sz="1400" smtClean="0">
                <a:latin typeface="Times New Roman" pitchFamily="18" charset="0"/>
                <a:cs typeface="Times New Roman" pitchFamily="18" charset="0"/>
              </a:rPr>
              <a:t>		Диск «Сборник произведений эпохи Барокко», содержит лучшие произведения великих композиторов данного стиля: А.Вивальди, И.С.Бах, Д.Тартини. Также на диске Вы имеете возможность прочитать статью об особенностях эпохи барокко, ознакомиться с подробными биографиями композиторов, увидеть их портреты. Данное издание - это два часа превосходной музыки лучших классических композиторов и исполнителей. Этот диск станет прекрасным подарком для всех любителей классической музыки.</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Сборник произведений эпохи романтизма: Фредерик Шопен, Эдвард Григ, Жорж Бизе. – Электронное издание. – М.: БИЗНЕССОФТ, 2007. – </a:t>
            </a:r>
            <a:r>
              <a:rPr lang="en-US" sz="1400" b="1" smtClean="0">
                <a:latin typeface="Times New Roman" pitchFamily="18" charset="0"/>
                <a:cs typeface="Times New Roman" pitchFamily="18" charset="0"/>
              </a:rPr>
              <a:t>CD-ROM</a:t>
            </a:r>
            <a:r>
              <a:rPr lang="ru-RU" sz="1400" b="1" smtClean="0">
                <a:latin typeface="Times New Roman" pitchFamily="18" charset="0"/>
                <a:cs typeface="Times New Roman" pitchFamily="18" charset="0"/>
              </a:rPr>
              <a:t>. – (Классика). </a:t>
            </a:r>
            <a:r>
              <a:rPr lang="en-US" sz="1400" b="1" smtClean="0">
                <a:latin typeface="Times New Roman" pitchFamily="18" charset="0"/>
                <a:cs typeface="Times New Roman" pitchFamily="18" charset="0"/>
              </a:rPr>
              <a:t>mp3.</a:t>
            </a:r>
            <a:endParaRPr lang="ru-RU" sz="1400" b="1" smtClean="0">
              <a:latin typeface="Times New Roman" pitchFamily="18" charset="0"/>
              <a:cs typeface="Times New Roman" pitchFamily="18" charset="0"/>
            </a:endParaRPr>
          </a:p>
          <a:p>
            <a:pPr algn="just">
              <a:buFont typeface="Wingdings 2" pitchFamily="18" charset="2"/>
              <a:buNone/>
            </a:pPr>
            <a:r>
              <a:rPr lang="ru-RU" sz="1400" smtClean="0">
                <a:latin typeface="Times New Roman" pitchFamily="18" charset="0"/>
                <a:cs typeface="Times New Roman" pitchFamily="18" charset="0"/>
              </a:rPr>
              <a:t>		На диске Вы сможете прослушать великолепные произведения: нежную и утонченную сонату для скрипки и фортепиано И. Брамса, оперные увертюры Р.Вагнера, «Рейнскую» симфонию Р.Шумана, увертюру к опере «Вольный стрелок» К.М.Вебера, полную очарования «Фантастическую симфонию» Берлиоза и т. д.</a:t>
            </a:r>
          </a:p>
          <a:p>
            <a:pPr algn="just">
              <a:buFont typeface="Wingdings 2" pitchFamily="18" charset="2"/>
              <a:buNone/>
            </a:pPr>
            <a:r>
              <a:rPr lang="ru-RU" sz="1400" smtClean="0">
                <a:latin typeface="Times New Roman" pitchFamily="18" charset="0"/>
                <a:cs typeface="Times New Roman" pitchFamily="18" charset="0"/>
              </a:rPr>
              <a:t> 	На диске вы найдете биографии великих композиторов и иллюстрации (портреты).</a:t>
            </a:r>
          </a:p>
          <a:p>
            <a:pPr algn="just">
              <a:buFont typeface="Wingdings 2" pitchFamily="18" charset="2"/>
              <a:buNone/>
            </a:pPr>
            <a:r>
              <a:rPr lang="ru-RU" sz="1400" smtClean="0">
                <a:latin typeface="Times New Roman" pitchFamily="18" charset="0"/>
                <a:cs typeface="Times New Roman" pitchFamily="18" charset="0"/>
              </a:rPr>
              <a:t>	Диск «Классика. Сборник произведений эпохи романтизма» – это более шести часов превосходной музыки лучших классических композиторов и исполнителей. </a:t>
            </a:r>
          </a:p>
          <a:p>
            <a:pPr>
              <a:buFont typeface="Wingdings 2" pitchFamily="18" charset="2"/>
              <a:buNone/>
            </a:pPr>
            <a:endParaRPr lang="ru-RU" sz="1400" b="1" smtClean="0"/>
          </a:p>
        </p:txBody>
      </p:sp>
      <p:pic>
        <p:nvPicPr>
          <p:cNvPr id="4" name="Рисунок 3" descr="011.jpg"/>
          <p:cNvPicPr>
            <a:picLocks noChangeAspect="1"/>
          </p:cNvPicPr>
          <p:nvPr/>
        </p:nvPicPr>
        <p:blipFill>
          <a:blip r:embed="rId2" cstate="screen"/>
          <a:stretch>
            <a:fillRect/>
          </a:stretch>
        </p:blipFill>
        <p:spPr>
          <a:xfrm>
            <a:off x="357188" y="4643438"/>
            <a:ext cx="1458912" cy="1443037"/>
          </a:xfrm>
          <a:prstGeom prst="rect">
            <a:avLst/>
          </a:prstGeom>
          <a:ln>
            <a:noFill/>
          </a:ln>
          <a:effectLst>
            <a:outerShdw blurRad="292100" dist="139700" dir="2700000" algn="tl" rotWithShape="0">
              <a:srgbClr val="333333">
                <a:alpha val="65000"/>
              </a:srgbClr>
            </a:outerShdw>
          </a:effectLst>
        </p:spPr>
      </p:pic>
      <p:pic>
        <p:nvPicPr>
          <p:cNvPr id="5" name="Рисунок 4" descr="012.jpg"/>
          <p:cNvPicPr>
            <a:picLocks noChangeAspect="1"/>
          </p:cNvPicPr>
          <p:nvPr/>
        </p:nvPicPr>
        <p:blipFill>
          <a:blip r:embed="rId3" cstate="screen"/>
          <a:stretch>
            <a:fillRect/>
          </a:stretch>
        </p:blipFill>
        <p:spPr>
          <a:xfrm>
            <a:off x="357188" y="2428875"/>
            <a:ext cx="1428750" cy="1449388"/>
          </a:xfrm>
          <a:prstGeom prst="rect">
            <a:avLst/>
          </a:prstGeom>
          <a:ln>
            <a:noFill/>
          </a:ln>
          <a:effectLst>
            <a:outerShdw blurRad="292100" dist="139700" dir="2700000" algn="tl" rotWithShape="0">
              <a:srgbClr val="333333">
                <a:alpha val="65000"/>
              </a:srgbClr>
            </a:outerShdw>
          </a:effectLst>
        </p:spPr>
      </p:pic>
      <p:pic>
        <p:nvPicPr>
          <p:cNvPr id="6" name="Рисунок 5" descr="09.jpg"/>
          <p:cNvPicPr>
            <a:picLocks noChangeAspect="1"/>
          </p:cNvPicPr>
          <p:nvPr/>
        </p:nvPicPr>
        <p:blipFill>
          <a:blip r:embed="rId4" cstate="screen"/>
          <a:stretch>
            <a:fillRect/>
          </a:stretch>
        </p:blipFill>
        <p:spPr>
          <a:xfrm>
            <a:off x="357188" y="428625"/>
            <a:ext cx="1428750" cy="14255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Содержимое 2"/>
          <p:cNvSpPr>
            <a:spLocks noGrp="1"/>
          </p:cNvSpPr>
          <p:nvPr>
            <p:ph idx="1"/>
          </p:nvPr>
        </p:nvSpPr>
        <p:spPr>
          <a:xfrm>
            <a:off x="1500188" y="571500"/>
            <a:ext cx="7491412" cy="6572250"/>
          </a:xfrm>
        </p:spPr>
        <p:txBody>
          <a:bodyPr/>
          <a:lstStyle/>
          <a:p>
            <a:pPr>
              <a:buFont typeface="Wingdings 2" pitchFamily="18" charset="2"/>
              <a:buNone/>
            </a:pPr>
            <a:r>
              <a:rPr lang="ru-RU" sz="1400" b="1" smtClean="0"/>
              <a:t>	</a:t>
            </a:r>
            <a:r>
              <a:rPr lang="ru-RU" sz="1400" b="1" smtClean="0">
                <a:latin typeface="Times New Roman" pitchFamily="18" charset="0"/>
                <a:cs typeface="Times New Roman" pitchFamily="18" charset="0"/>
              </a:rPr>
              <a:t>Музыкальная энциклопедия. – Электронное издание. – М.: Директ Медиа Паблишинг, 2006. – 1</a:t>
            </a:r>
            <a:r>
              <a:rPr lang="en-US" sz="1400" b="1" smtClean="0">
                <a:latin typeface="Times New Roman" pitchFamily="18" charset="0"/>
                <a:cs typeface="Times New Roman" pitchFamily="18" charset="0"/>
              </a:rPr>
              <a:t> CD-ROM</a:t>
            </a:r>
            <a:r>
              <a:rPr lang="ru-RU" sz="1400" b="1" smtClean="0">
                <a:latin typeface="Times New Roman" pitchFamily="18" charset="0"/>
                <a:cs typeface="Times New Roman" pitchFamily="18" charset="0"/>
              </a:rPr>
              <a:t>. – (Электронная библиотека ДМ. Классика энциклопедий).</a:t>
            </a:r>
          </a:p>
          <a:p>
            <a:pPr algn="just">
              <a:buFont typeface="Wingdings 2" pitchFamily="18" charset="2"/>
              <a:buNone/>
            </a:pPr>
            <a:r>
              <a:rPr lang="ru-RU" sz="1400" smtClean="0">
                <a:latin typeface="Times New Roman" pitchFamily="18" charset="0"/>
                <a:cs typeface="Times New Roman" pitchFamily="18" charset="0"/>
              </a:rPr>
              <a:t>		Энциклопедия содержит около 7000 статей по всем вопросам музыкальной эстетики, теории музыки, акустики, исполнения, стилям, школам, жанрам и формам. Подробно характеризуются музыкальные инструменты и певческие голоса, музыкальные театры и исполнительские коллективы и многое другое. Музыкальная энциклопедия рассчитана на музыкантов-профессионалов, преподавателей и учащихся муз. Учебных учреждений, а также на всех любителей музыки.</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smtClean="0">
                <a:latin typeface="Times New Roman" pitchFamily="18" charset="0"/>
                <a:cs typeface="Times New Roman" pitchFamily="18" charset="0"/>
              </a:rPr>
              <a:t>	</a:t>
            </a:r>
            <a:r>
              <a:rPr lang="ru-RU" sz="1400" b="1" smtClean="0">
                <a:latin typeface="Times New Roman" pitchFamily="18" charset="0"/>
                <a:cs typeface="Times New Roman" pitchFamily="18" charset="0"/>
              </a:rPr>
              <a:t>Скрипка / сост. С.Ярошевский. – Электронное издание. – М.: Директ Медиа Паблишинг, 2007. – 1 </a:t>
            </a:r>
            <a:r>
              <a:rPr lang="en-US" sz="1400" b="1" smtClean="0">
                <a:latin typeface="Times New Roman" pitchFamily="18" charset="0"/>
                <a:cs typeface="Times New Roman" pitchFamily="18" charset="0"/>
              </a:rPr>
              <a:t>CD-ROM</a:t>
            </a:r>
            <a:r>
              <a:rPr lang="ru-RU" sz="1400" b="1" smtClean="0">
                <a:latin typeface="Times New Roman" pitchFamily="18" charset="0"/>
                <a:cs typeface="Times New Roman" pitchFamily="18" charset="0"/>
              </a:rPr>
              <a:t>. – (Нотная б-ка).</a:t>
            </a:r>
          </a:p>
          <a:p>
            <a:pPr algn="just">
              <a:buFont typeface="Wingdings 2" pitchFamily="18" charset="2"/>
              <a:buNone/>
            </a:pPr>
            <a:r>
              <a:rPr lang="ru-RU" sz="1400" smtClean="0">
                <a:latin typeface="Times New Roman" pitchFamily="18" charset="0"/>
                <a:cs typeface="Times New Roman" pitchFamily="18" charset="0"/>
              </a:rPr>
              <a:t>		Издание включает</a:t>
            </a:r>
            <a:r>
              <a:rPr lang="ru-RU" sz="1400" b="1" smtClean="0">
                <a:latin typeface="Times New Roman" pitchFamily="18" charset="0"/>
                <a:cs typeface="Times New Roman" pitchFamily="18" charset="0"/>
              </a:rPr>
              <a:t> </a:t>
            </a:r>
            <a:r>
              <a:rPr lang="ru-RU" sz="1400" smtClean="0">
                <a:latin typeface="Times New Roman" pitchFamily="18" charset="0"/>
                <a:cs typeface="Times New Roman" pitchFamily="18" charset="0"/>
              </a:rPr>
              <a:t>непревзойденные образцы творчества западных и русских композиторов </a:t>
            </a:r>
            <a:r>
              <a:rPr lang="en-US" sz="1400" smtClean="0">
                <a:latin typeface="Times New Roman" pitchFamily="18" charset="0"/>
                <a:cs typeface="Times New Roman" pitchFamily="18" charset="0"/>
              </a:rPr>
              <a:t>XVII</a:t>
            </a:r>
            <a:r>
              <a:rPr lang="ru-RU" sz="1400" smtClean="0">
                <a:latin typeface="Times New Roman" pitchFamily="18" charset="0"/>
                <a:cs typeface="Times New Roman" pitchFamily="18" charset="0"/>
              </a:rPr>
              <a:t>-</a:t>
            </a:r>
            <a:r>
              <a:rPr lang="en-US" sz="1400" smtClean="0">
                <a:latin typeface="Times New Roman" pitchFamily="18" charset="0"/>
                <a:cs typeface="Times New Roman" pitchFamily="18" charset="0"/>
              </a:rPr>
              <a:t>XX</a:t>
            </a:r>
            <a:r>
              <a:rPr lang="ru-RU" sz="1400" smtClean="0">
                <a:latin typeface="Times New Roman" pitchFamily="18" charset="0"/>
                <a:cs typeface="Times New Roman" pitchFamily="18" charset="0"/>
              </a:rPr>
              <a:t> веков, составляющих «золотой фонд» и основу педагогического репертуара детской музыкальной школы по классу скрипки. Педагог и учащийся найдут здесь пьесы различной степени трудности – от простых упражнений для начинающих, до крупных инструментальных циклов. Около 1500 страниц, свыше 170 произведений.</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Учимся понимать музыку: практич. Курс. – Электронное издание. – М.: Кирилл и Мефодий, 2007. – </a:t>
            </a:r>
            <a:r>
              <a:rPr lang="en-US" sz="1400" b="1" smtClean="0">
                <a:latin typeface="Times New Roman" pitchFamily="18" charset="0"/>
                <a:cs typeface="Times New Roman" pitchFamily="18" charset="0"/>
              </a:rPr>
              <a:t>CD-ROM</a:t>
            </a:r>
            <a:r>
              <a:rPr lang="ru-RU" sz="1400" b="1" smtClean="0">
                <a:latin typeface="Times New Roman" pitchFamily="18" charset="0"/>
                <a:cs typeface="Times New Roman" pitchFamily="18" charset="0"/>
              </a:rPr>
              <a:t>. ( Школа развития личности Кирилла и Мефодия. Зания обо всем).</a:t>
            </a:r>
          </a:p>
          <a:p>
            <a:pPr algn="just">
              <a:buFont typeface="Wingdings 2" pitchFamily="18" charset="2"/>
              <a:buNone/>
            </a:pPr>
            <a:r>
              <a:rPr lang="ru-RU" sz="1400" smtClean="0">
                <a:latin typeface="Times New Roman" pitchFamily="18" charset="0"/>
                <a:cs typeface="Times New Roman" pitchFamily="18" charset="0"/>
              </a:rPr>
              <a:t>		Практический курс «Учимся понимать музыку» из серии «Школа развития личности» Кирилла и Мефодия откроет для вас двери в удивительный мир музыки. Занятия в мультимедийной форме расскажут о музыкальных жанрах, стилях и направлениях, научат понимать музыку, с легкостью ориентироваться в ее многообразном мире.</a:t>
            </a:r>
          </a:p>
          <a:p>
            <a:pPr>
              <a:buFont typeface="Wingdings 2" pitchFamily="18" charset="2"/>
              <a:buNone/>
            </a:pPr>
            <a:endParaRPr lang="ru-RU" sz="1400" smtClean="0"/>
          </a:p>
        </p:txBody>
      </p:sp>
      <p:pic>
        <p:nvPicPr>
          <p:cNvPr id="4" name="Рисунок 3" descr="03.jpg"/>
          <p:cNvPicPr>
            <a:picLocks noChangeAspect="1"/>
          </p:cNvPicPr>
          <p:nvPr/>
        </p:nvPicPr>
        <p:blipFill>
          <a:blip r:embed="rId2" cstate="screen"/>
          <a:stretch>
            <a:fillRect/>
          </a:stretch>
        </p:blipFill>
        <p:spPr>
          <a:xfrm>
            <a:off x="285750" y="4572000"/>
            <a:ext cx="1357313" cy="1893888"/>
          </a:xfrm>
          <a:prstGeom prst="rect">
            <a:avLst/>
          </a:prstGeom>
          <a:ln>
            <a:noFill/>
          </a:ln>
          <a:effectLst>
            <a:outerShdw blurRad="292100" dist="139700" dir="2700000" algn="tl" rotWithShape="0">
              <a:srgbClr val="333333">
                <a:alpha val="65000"/>
              </a:srgbClr>
            </a:outerShdw>
          </a:effectLst>
        </p:spPr>
      </p:pic>
      <p:pic>
        <p:nvPicPr>
          <p:cNvPr id="5" name="Рисунок 4" descr="04.jpg"/>
          <p:cNvPicPr>
            <a:picLocks noChangeAspect="1"/>
          </p:cNvPicPr>
          <p:nvPr/>
        </p:nvPicPr>
        <p:blipFill>
          <a:blip r:embed="rId3" cstate="screen"/>
          <a:stretch>
            <a:fillRect/>
          </a:stretch>
        </p:blipFill>
        <p:spPr>
          <a:xfrm>
            <a:off x="285750" y="2357438"/>
            <a:ext cx="1357313" cy="1970087"/>
          </a:xfrm>
          <a:prstGeom prst="rect">
            <a:avLst/>
          </a:prstGeom>
          <a:ln>
            <a:noFill/>
          </a:ln>
          <a:effectLst>
            <a:outerShdw blurRad="292100" dist="139700" dir="2700000" algn="tl" rotWithShape="0">
              <a:srgbClr val="333333">
                <a:alpha val="65000"/>
              </a:srgbClr>
            </a:outerShdw>
          </a:effectLst>
        </p:spPr>
      </p:pic>
      <p:pic>
        <p:nvPicPr>
          <p:cNvPr id="6" name="Рисунок 5" descr="01.jpg"/>
          <p:cNvPicPr>
            <a:picLocks noChangeAspect="1"/>
          </p:cNvPicPr>
          <p:nvPr/>
        </p:nvPicPr>
        <p:blipFill>
          <a:blip r:embed="rId4" cstate="screen"/>
          <a:stretch>
            <a:fillRect/>
          </a:stretch>
        </p:blipFill>
        <p:spPr>
          <a:xfrm>
            <a:off x="285750" y="142875"/>
            <a:ext cx="1354138"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Содержимое 2"/>
          <p:cNvSpPr>
            <a:spLocks noGrp="1"/>
          </p:cNvSpPr>
          <p:nvPr>
            <p:ph idx="1"/>
          </p:nvPr>
        </p:nvSpPr>
        <p:spPr>
          <a:xfrm>
            <a:off x="1714500" y="785813"/>
            <a:ext cx="7429500" cy="5929312"/>
          </a:xfrm>
        </p:spPr>
        <p:txBody>
          <a:bodyPr/>
          <a:lstStyle/>
          <a:p>
            <a:pPr>
              <a:buFont typeface="Wingdings 2" pitchFamily="18" charset="2"/>
              <a:buNone/>
            </a:pPr>
            <a:r>
              <a:rPr lang="ru-RU" sz="1400" smtClean="0"/>
              <a:t>	</a:t>
            </a:r>
            <a:r>
              <a:rPr lang="ru-RU" sz="1400" b="1" smtClean="0">
                <a:latin typeface="Times New Roman" pitchFamily="18" charset="0"/>
                <a:cs typeface="Times New Roman" pitchFamily="18" charset="0"/>
              </a:rPr>
              <a:t>Фортепиано / сост. С.Ярошевский. – Электронное издание. – М.: Директ Медиа Паблишинг, 2007. – </a:t>
            </a:r>
            <a:r>
              <a:rPr lang="en-US" sz="1400" b="1" smtClean="0">
                <a:latin typeface="Times New Roman" pitchFamily="18" charset="0"/>
                <a:cs typeface="Times New Roman" pitchFamily="18" charset="0"/>
              </a:rPr>
              <a:t>1 CD-ROM</a:t>
            </a:r>
            <a:r>
              <a:rPr lang="ru-RU" sz="1400" b="1" smtClean="0">
                <a:latin typeface="Times New Roman" pitchFamily="18" charset="0"/>
                <a:cs typeface="Times New Roman" pitchFamily="18" charset="0"/>
              </a:rPr>
              <a:t>. – (Электронная библиотека ДМ. Нотная б-ка).</a:t>
            </a:r>
          </a:p>
          <a:p>
            <a:pPr algn="just">
              <a:buFont typeface="Wingdings 2" pitchFamily="18" charset="2"/>
              <a:buNone/>
            </a:pPr>
            <a:r>
              <a:rPr lang="ru-RU" sz="1400" smtClean="0">
                <a:latin typeface="Times New Roman" pitchFamily="18" charset="0"/>
                <a:cs typeface="Times New Roman" pitchFamily="18" charset="0"/>
              </a:rPr>
              <a:t>		Издание включает</a:t>
            </a:r>
            <a:r>
              <a:rPr lang="ru-RU" sz="1400" b="1" smtClean="0">
                <a:latin typeface="Times New Roman" pitchFamily="18" charset="0"/>
                <a:cs typeface="Times New Roman" pitchFamily="18" charset="0"/>
              </a:rPr>
              <a:t> </a:t>
            </a:r>
            <a:r>
              <a:rPr lang="ru-RU" sz="1400" smtClean="0">
                <a:latin typeface="Times New Roman" pitchFamily="18" charset="0"/>
                <a:cs typeface="Times New Roman" pitchFamily="18" charset="0"/>
              </a:rPr>
              <a:t>непревзойденные образцы творчества западных и русских композиторов </a:t>
            </a:r>
            <a:r>
              <a:rPr lang="en-US" sz="1400" smtClean="0">
                <a:latin typeface="Times New Roman" pitchFamily="18" charset="0"/>
                <a:cs typeface="Times New Roman" pitchFamily="18" charset="0"/>
              </a:rPr>
              <a:t>XVII</a:t>
            </a:r>
            <a:r>
              <a:rPr lang="ru-RU" sz="1400" smtClean="0">
                <a:latin typeface="Times New Roman" pitchFamily="18" charset="0"/>
                <a:cs typeface="Times New Roman" pitchFamily="18" charset="0"/>
              </a:rPr>
              <a:t>-</a:t>
            </a:r>
            <a:r>
              <a:rPr lang="en-US" sz="1400" smtClean="0">
                <a:latin typeface="Times New Roman" pitchFamily="18" charset="0"/>
                <a:cs typeface="Times New Roman" pitchFamily="18" charset="0"/>
              </a:rPr>
              <a:t>XX</a:t>
            </a:r>
            <a:r>
              <a:rPr lang="ru-RU" sz="1400" smtClean="0">
                <a:latin typeface="Times New Roman" pitchFamily="18" charset="0"/>
                <a:cs typeface="Times New Roman" pitchFamily="18" charset="0"/>
              </a:rPr>
              <a:t> веков, составляющих «золотой фонд» и основу педагогического репертуара детской музыкальной школы по классу Фортепиано. Свыше 2000 страниц, около 600 произведений.</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b="1" smtClean="0">
                <a:latin typeface="Times New Roman" pitchFamily="18" charset="0"/>
                <a:cs typeface="Times New Roman" pitchFamily="18" charset="0"/>
              </a:rPr>
              <a:t>	Электрогитара: основы игры: быстрый и эффективный курс обучения. – М.: Сова-фильм, 2009. – 1 электрон. опт. Диск (</a:t>
            </a:r>
            <a:r>
              <a:rPr lang="en-US" sz="1400" b="1" smtClean="0">
                <a:latin typeface="Times New Roman" pitchFamily="18" charset="0"/>
                <a:cs typeface="Times New Roman" pitchFamily="18" charset="0"/>
              </a:rPr>
              <a:t>CD-ROM</a:t>
            </a:r>
            <a:r>
              <a:rPr lang="ru-RU" sz="1400" b="1" smtClean="0">
                <a:latin typeface="Times New Roman" pitchFamily="18" charset="0"/>
                <a:cs typeface="Times New Roman" pitchFamily="18" charset="0"/>
              </a:rPr>
              <a:t>): зв. – (Твой личный преподаватель).</a:t>
            </a:r>
          </a:p>
          <a:p>
            <a:pPr algn="just">
              <a:buFont typeface="Wingdings 2" pitchFamily="18" charset="2"/>
              <a:buNone/>
            </a:pPr>
            <a:r>
              <a:rPr lang="ru-RU" sz="1400" smtClean="0">
                <a:latin typeface="Times New Roman" pitchFamily="18" charset="0"/>
                <a:cs typeface="Times New Roman" pitchFamily="18" charset="0"/>
              </a:rPr>
              <a:t>		В этой программе подробно рассказывается об устройстве электрогитары, о наиболее популярных ее разновидностях.  Вы получите конкретные советы, которые помогут протестировать выбираемую электрогитару, чтобы избежать покупки музыкального инструмента низкого качества.</a:t>
            </a:r>
          </a:p>
          <a:p>
            <a:pPr algn="just">
              <a:buFont typeface="Wingdings 2" pitchFamily="18" charset="2"/>
              <a:buNone/>
            </a:pPr>
            <a:r>
              <a:rPr lang="ru-RU" sz="1400" smtClean="0">
                <a:latin typeface="Times New Roman" pitchFamily="18" charset="0"/>
                <a:cs typeface="Times New Roman" pitchFamily="18" charset="0"/>
              </a:rPr>
              <a:t>        	Из этого фильма вы узнаете о дополнительных, но принципиально нужных вещах: это гитарные принадлежности, такие как комбо-усилители, примочки и эффекты. Также вы узнаете об оптимальном выборе для себя медиатора, плечевого ремня, шнура для гитары и остальных незаменимых и необходимых вещах. Познакомитесь с причинами, по которым струны нужно менять как можно чаще. Описываются различные типы струн для гитары и даются рекомендации по поводу выбора наиболее подходящего набора. Также вы получите пошаговое руководство по смене струн на своей электрогитаре. Вы познакомитесь с основными приемами игры на электрогитаре – hammer on, pull off, трель, slide, а также bend (подтяжка) и вибрато. Опытный гитарист покажет правильную постановку левой руки при игре на гитаре и даст комплекс упражнений для ее разработки. Вы научитесь держать медиатор и правильно использовать его при игре на гитаре.</a:t>
            </a:r>
          </a:p>
          <a:p>
            <a:pPr>
              <a:buFont typeface="Wingdings 2" pitchFamily="18" charset="2"/>
              <a:buNone/>
            </a:pPr>
            <a:endParaRPr lang="ru-RU" sz="1400" smtClean="0"/>
          </a:p>
        </p:txBody>
      </p:sp>
      <p:pic>
        <p:nvPicPr>
          <p:cNvPr id="4" name="Рисунок 3" descr="05.jpg"/>
          <p:cNvPicPr>
            <a:picLocks noChangeAspect="1"/>
          </p:cNvPicPr>
          <p:nvPr/>
        </p:nvPicPr>
        <p:blipFill>
          <a:blip r:embed="rId2" cstate="screen"/>
          <a:stretch>
            <a:fillRect/>
          </a:stretch>
        </p:blipFill>
        <p:spPr>
          <a:xfrm>
            <a:off x="285750" y="3571875"/>
            <a:ext cx="1649413" cy="2419350"/>
          </a:xfrm>
          <a:prstGeom prst="rect">
            <a:avLst/>
          </a:prstGeom>
          <a:ln>
            <a:noFill/>
          </a:ln>
          <a:effectLst>
            <a:outerShdw blurRad="292100" dist="139700" dir="2700000" algn="tl" rotWithShape="0">
              <a:srgbClr val="333333">
                <a:alpha val="65000"/>
              </a:srgbClr>
            </a:outerShdw>
          </a:effectLst>
        </p:spPr>
      </p:pic>
      <p:pic>
        <p:nvPicPr>
          <p:cNvPr id="5" name="Рисунок 4" descr="02.jpg"/>
          <p:cNvPicPr>
            <a:picLocks noChangeAspect="1"/>
          </p:cNvPicPr>
          <p:nvPr/>
        </p:nvPicPr>
        <p:blipFill>
          <a:blip r:embed="rId3" cstate="screen"/>
          <a:stretch>
            <a:fillRect/>
          </a:stretch>
        </p:blipFill>
        <p:spPr>
          <a:xfrm>
            <a:off x="285750" y="785813"/>
            <a:ext cx="1643063" cy="2327275"/>
          </a:xfrm>
          <a:prstGeom prst="rect">
            <a:avLst/>
          </a:prstGeom>
          <a:ln>
            <a:noFill/>
          </a:ln>
          <a:effectLst>
            <a:outerShdw blurRad="292100" dist="139700" dir="2700000" algn="tl" rotWithShape="0">
              <a:srgbClr val="333333">
                <a:alpha val="65000"/>
              </a:srgbClr>
            </a:outerShdw>
          </a:effectLst>
        </p:spPr>
      </p:pic>
      <p:pic>
        <p:nvPicPr>
          <p:cNvPr id="47108" name="Рисунок 5" descr="note-orange.png"/>
          <p:cNvPicPr>
            <a:picLocks noChangeAspect="1"/>
          </p:cNvPicPr>
          <p:nvPr/>
        </p:nvPicPr>
        <p:blipFill>
          <a:blip r:embed="rId4" cstate="screen"/>
          <a:srcRect/>
          <a:stretch>
            <a:fillRect/>
          </a:stretch>
        </p:blipFill>
        <p:spPr bwMode="auto">
          <a:xfrm rot="10800000" flipH="1" flipV="1">
            <a:off x="8215313" y="5919788"/>
            <a:ext cx="1062037" cy="9382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4282" y="214290"/>
            <a:ext cx="8686800" cy="838200"/>
          </a:xfrm>
        </p:spPr>
        <p:txBody>
          <a:bodyPr/>
          <a:lstStyle/>
          <a:p>
            <a:pPr algn="ctr" fontAlgn="auto">
              <a:spcAft>
                <a:spcPts val="0"/>
              </a:spcAft>
              <a:defRPr/>
            </a:pPr>
            <a:r>
              <a:rPr lang="ru-RU" dirty="0" smtClean="0"/>
              <a:t>Список литературы</a:t>
            </a:r>
            <a:endParaRPr lang="ru-RU" dirty="0"/>
          </a:p>
        </p:txBody>
      </p:sp>
      <p:sp>
        <p:nvSpPr>
          <p:cNvPr id="3" name="Содержимое 2"/>
          <p:cNvSpPr>
            <a:spLocks noGrp="1"/>
          </p:cNvSpPr>
          <p:nvPr>
            <p:ph idx="4294967295"/>
          </p:nvPr>
        </p:nvSpPr>
        <p:spPr>
          <a:xfrm>
            <a:off x="304800" y="1214438"/>
            <a:ext cx="8686800" cy="5214937"/>
          </a:xfrm>
        </p:spPr>
        <p:txBody>
          <a:bodyPr>
            <a:normAutofit/>
          </a:bodyPr>
          <a:lstStyle/>
          <a:p>
            <a:pPr algn="just">
              <a:lnSpc>
                <a:spcPct val="80000"/>
              </a:lnSpc>
              <a:buFont typeface="Wingdings 2" pitchFamily="18" charset="2"/>
              <a:buNone/>
            </a:pPr>
            <a:r>
              <a:rPr lang="ru-RU" sz="1500" b="1" smtClean="0">
                <a:latin typeface="Courier Condensed" pitchFamily="2" charset="0"/>
              </a:rPr>
              <a:t>	Бах, Иоганн Себастьян. Хорошо темперированный клавир / И.С. Бах. - Электронное издание. - М.: БИЗНЕС – СОФТ, 2008. - 1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 (классика). </a:t>
            </a:r>
            <a:r>
              <a:rPr lang="en-US" sz="1500" b="1" smtClean="0">
                <a:latin typeface="Courier Condensed" pitchFamily="2" charset="0"/>
              </a:rPr>
              <a:t>Mp</a:t>
            </a:r>
            <a:r>
              <a:rPr lang="ru-RU" sz="1500" b="1" smtClean="0">
                <a:latin typeface="Courier Condensed" pitchFamily="2" charset="0"/>
              </a:rPr>
              <a:t>.3</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Бетховен, Л.В. Концерты для  ф-но с оркестром; Трио для ф-но. скрипки и виолончели; Сонаты для скрипки и ф-но / Л.В. Бетховен. – М., 2003. – 1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Большая энциклопедия джаза. - Электронное издание. - М.: БИЗНЕССОФТ, 2007. -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 - (</a:t>
            </a:r>
            <a:r>
              <a:rPr lang="en-US" sz="1500" b="1" smtClean="0">
                <a:latin typeface="Courier Condensed" pitchFamily="2" charset="0"/>
              </a:rPr>
              <a:t>jazz</a:t>
            </a:r>
            <a:r>
              <a:rPr lang="ru-RU" sz="1500" b="1" smtClean="0">
                <a:latin typeface="Courier Condensed" pitchFamily="2" charset="0"/>
              </a:rPr>
              <a:t>).</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Верди Дж.: самые знаменитые произведения / Дж. Верди. – Электронное издание. – М : Бизнессофт, 2008. - 1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 (Классика).</a:t>
            </a:r>
          </a:p>
          <a:p>
            <a:pPr algn="just">
              <a:lnSpc>
                <a:spcPct val="80000"/>
              </a:lnSpc>
              <a:buFont typeface="Wingdings 2" pitchFamily="18" charset="2"/>
              <a:buNone/>
            </a:pP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Вивальди, А.  Времена года [Звукозапись]: Классическая музыка для детей / А. Вивальди: В. Брус. – М. – М.: Маркон, 2010. – 1 зв. Диск (Первые встречи с музыкой).</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Волшебная музыка Моцарта [ Звукозапись]: Классическая музыка для детей. – М.: Маркон, 2003. – 1 зв.диск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DA</a:t>
            </a:r>
            <a:r>
              <a:rPr lang="ru-RU" sz="1500" b="1" smtClean="0">
                <a:latin typeface="Courier Condensed" pitchFamily="2" charset="0"/>
              </a:rPr>
              <a:t>). – (Первые встречи с музыкой).</a:t>
            </a:r>
          </a:p>
          <a:p>
            <a:pPr algn="just">
              <a:lnSpc>
                <a:spcPct val="80000"/>
              </a:lnSpc>
            </a:pP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Гершвин Д.,  Равель М., Сен-Санс К., Дворжак А. – Электронное издание. – М.: Бизнессофт, 2007. -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 (классика).</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Дело было в Новый Год! [ Звукозапись]: Новогодние и рождественские песни. – М.: Маркон, 2010. – 1 зв.диск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DA</a:t>
            </a:r>
            <a:r>
              <a:rPr lang="ru-RU" sz="1500" b="1" smtClean="0">
                <a:latin typeface="Courier Condensed" pitchFamily="2" charset="0"/>
              </a:rPr>
              <a:t>) . – (Радуга любимых песен).</a:t>
            </a:r>
            <a:endParaRPr lang="ru-RU" sz="1500" smtClean="0">
              <a:latin typeface="Courier Condensed" pitchFamily="2" charset="0"/>
            </a:endParaRPr>
          </a:p>
          <a:p>
            <a:pPr>
              <a:lnSpc>
                <a:spcPct val="80000"/>
              </a:lnSpc>
            </a:pPr>
            <a:endParaRPr lang="ru-RU" sz="1500" smtClean="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88" y="857250"/>
            <a:ext cx="8686800" cy="5580063"/>
          </a:xfrm>
        </p:spPr>
        <p:txBody>
          <a:bodyPr>
            <a:normAutofit/>
          </a:bodyPr>
          <a:lstStyle/>
          <a:p>
            <a:pPr algn="just">
              <a:lnSpc>
                <a:spcPct val="80000"/>
              </a:lnSpc>
              <a:buFont typeface="Wingdings 2" pitchFamily="18" charset="2"/>
              <a:buNone/>
            </a:pPr>
            <a:r>
              <a:rPr lang="ru-RU" sz="1500" b="1" smtClean="0">
                <a:latin typeface="Courier Condensed" pitchFamily="2" charset="0"/>
              </a:rPr>
              <a:t>	Дело было в Новый Год! [ Звукозапись]: Новогодние и рождественские песни. – М.: Маркон, 2010. – 1 зв.диск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DA</a:t>
            </a:r>
            <a:r>
              <a:rPr lang="ru-RU" sz="1500" b="1" smtClean="0">
                <a:latin typeface="Courier Condensed" pitchFamily="2" charset="0"/>
              </a:rPr>
              <a:t>) . – (Радуга любимых песен).</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Классика для школьников. – Электронное издание. – М.: БИЗНЕССОФТ, 2007. -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Композиторы. – Электронное издание. – М.: Визит, 2008. -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 (Видеосерия: В кругу великих имен).</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Музыка русских композиторов [ Звукозапись ]: классическая музыка для детей. – М.: Маркон, 2006. – 1 зв.диск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DA</a:t>
            </a:r>
            <a:r>
              <a:rPr lang="ru-RU" sz="1500" b="1" smtClean="0">
                <a:latin typeface="Courier Condensed" pitchFamily="2" charset="0"/>
              </a:rPr>
              <a:t>). – (Первые встречи с музыкой).</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Музыкальная энциклопедия. – Электронное издание. – М.: Директ Медиа  Паблишинг, 2006. – 1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 (Электронная  библиотека ДМ. Классика энциклопедий).</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Прокофьев, С.  Петя и волк: симфоническая сказка / С. Прокофьев 6 Дир. Ю. Арманди; читает Р. Бодров. – Электронное издание. – М.: Театр рекламы: Три белых Кошки, 2004. - 1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a:t>
            </a:r>
            <a:r>
              <a:rPr lang="en-US" sz="1500" b="1" smtClean="0">
                <a:latin typeface="Courier Condensed" pitchFamily="2" charset="0"/>
              </a:rPr>
              <a:t>SOBRANIE</a:t>
            </a:r>
            <a:r>
              <a:rPr lang="ru-RU" sz="1500" b="1" smtClean="0">
                <a:latin typeface="Courier Condensed" pitchFamily="2" charset="0"/>
              </a:rPr>
              <a:t>). Сказки о музыке.</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Риман, Г. Музыкальный словарь / Г. Риман: пер с нем. Б. Югерсона. – Электронное издание. – ДиректМедиа паблишинг, 2008. - 1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a:t>
            </a:r>
            <a:endParaRPr lang="ru-RU" sz="1500" smtClean="0">
              <a:latin typeface="Courier Condensed" pitchFamily="2" charset="0"/>
            </a:endParaRPr>
          </a:p>
          <a:p>
            <a:pPr algn="just">
              <a:lnSpc>
                <a:spcPct val="80000"/>
              </a:lnSpc>
              <a:buFont typeface="Wingdings 2" pitchFamily="18" charset="2"/>
              <a:buNone/>
            </a:pPr>
            <a:r>
              <a:rPr lang="ru-RU" sz="1500" b="1" smtClean="0">
                <a:latin typeface="Courier Condensed" pitchFamily="2" charset="0"/>
              </a:rPr>
              <a:t>	Римский-Корсаков, Н.А.  Опера, симфония, романс / Н.А. Римский–Корсаков. – Электронное издание. – М.: БИЗНЕССОФТ, 2008. - 1 </a:t>
            </a:r>
            <a:r>
              <a:rPr lang="en-US" sz="1500" b="1" smtClean="0">
                <a:latin typeface="Courier Condensed" pitchFamily="2" charset="0"/>
              </a:rPr>
              <a:t>CD</a:t>
            </a:r>
            <a:r>
              <a:rPr lang="ru-RU" sz="1500" b="1" smtClean="0">
                <a:latin typeface="Courier Condensed" pitchFamily="2" charset="0"/>
              </a:rPr>
              <a:t>-</a:t>
            </a:r>
            <a:r>
              <a:rPr lang="en-US" sz="1500" b="1" smtClean="0">
                <a:latin typeface="Courier Condensed" pitchFamily="2" charset="0"/>
              </a:rPr>
              <a:t>ROM</a:t>
            </a:r>
            <a:r>
              <a:rPr lang="ru-RU" sz="1500" b="1" smtClean="0">
                <a:latin typeface="Courier Condensed" pitchFamily="2" charset="0"/>
              </a:rPr>
              <a:t>. – (Классика).</a:t>
            </a:r>
            <a:endParaRPr lang="ru-RU" sz="1500" smtClean="0">
              <a:latin typeface="Courier Condensed" pitchFamily="2" charset="0"/>
            </a:endParaRPr>
          </a:p>
          <a:p>
            <a:pPr>
              <a:lnSpc>
                <a:spcPct val="80000"/>
              </a:lnSpc>
            </a:pPr>
            <a:endParaRPr lang="ru-RU" sz="1500" smtClean="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04800" y="928688"/>
            <a:ext cx="8686800" cy="5151437"/>
          </a:xfrm>
        </p:spPr>
        <p:txBody>
          <a:bodyPr>
            <a:normAutofit fontScale="47500" lnSpcReduction="20000"/>
          </a:bodyPr>
          <a:lstStyle/>
          <a:p>
            <a:pPr algn="just" fontAlgn="auto">
              <a:spcAft>
                <a:spcPts val="0"/>
              </a:spcAft>
              <a:buFont typeface="Wingdings 2"/>
              <a:buNone/>
              <a:defRPr/>
            </a:pPr>
            <a:r>
              <a:rPr lang="ru-RU" b="1" dirty="0" smtClean="0"/>
              <a:t> </a:t>
            </a:r>
            <a:endParaRPr lang="ru-RU" dirty="0" smtClean="0"/>
          </a:p>
          <a:p>
            <a:pPr algn="just" fontAlgn="auto">
              <a:spcAft>
                <a:spcPts val="0"/>
              </a:spcAft>
              <a:buFont typeface="Wingdings 2"/>
              <a:buNone/>
              <a:defRPr/>
            </a:pPr>
            <a:r>
              <a:rPr lang="ru-RU" b="1" dirty="0" smtClean="0">
                <a:latin typeface="Courier Condensed" pitchFamily="2" charset="0"/>
              </a:rPr>
              <a:t>	Сборник произведений Эпохи Барокко: Антонио </a:t>
            </a:r>
            <a:r>
              <a:rPr lang="ru-RU" b="1" dirty="0" err="1" smtClean="0">
                <a:latin typeface="Courier Condensed" pitchFamily="2" charset="0"/>
              </a:rPr>
              <a:t>Вивальди</a:t>
            </a:r>
            <a:r>
              <a:rPr lang="ru-RU" b="1" dirty="0" smtClean="0">
                <a:latin typeface="Courier Condensed" pitchFamily="2" charset="0"/>
              </a:rPr>
              <a:t>, Иоганн Бах, Джузеппе </a:t>
            </a:r>
            <a:r>
              <a:rPr lang="ru-RU" b="1" dirty="0" err="1" smtClean="0">
                <a:latin typeface="Courier Condensed" pitchFamily="2" charset="0"/>
              </a:rPr>
              <a:t>Тартини</a:t>
            </a:r>
            <a:r>
              <a:rPr lang="ru-RU" b="1" dirty="0" smtClean="0">
                <a:latin typeface="Courier Condensed" pitchFamily="2" charset="0"/>
              </a:rPr>
              <a:t>. – Электронное издание. – М.: БИЗНЕССОФТ, 2007. – 1 </a:t>
            </a:r>
            <a:r>
              <a:rPr lang="en-US" b="1" dirty="0" smtClean="0">
                <a:latin typeface="Courier Condensed" pitchFamily="2" charset="0"/>
              </a:rPr>
              <a:t>CD</a:t>
            </a:r>
            <a:r>
              <a:rPr lang="ru-RU" b="1" dirty="0" smtClean="0">
                <a:latin typeface="Courier Condensed" pitchFamily="2" charset="0"/>
              </a:rPr>
              <a:t>-</a:t>
            </a:r>
            <a:r>
              <a:rPr lang="en-US" b="1" dirty="0" smtClean="0">
                <a:latin typeface="Courier Condensed" pitchFamily="2" charset="0"/>
              </a:rPr>
              <a:t>ROM</a:t>
            </a:r>
            <a:r>
              <a:rPr lang="ru-RU" b="1" dirty="0" smtClean="0">
                <a:latin typeface="Courier Condensed" pitchFamily="2" charset="0"/>
              </a:rPr>
              <a:t>. – (Классика) . </a:t>
            </a:r>
            <a:r>
              <a:rPr lang="en-US" b="1" dirty="0" smtClean="0">
                <a:latin typeface="Courier Condensed" pitchFamily="2" charset="0"/>
              </a:rPr>
              <a:t>mp</a:t>
            </a:r>
            <a:r>
              <a:rPr lang="ru-RU" b="1" dirty="0" smtClean="0">
                <a:latin typeface="Courier Condensed" pitchFamily="2" charset="0"/>
              </a:rPr>
              <a:t>3.</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Сборник произведений эпохи романтизма: Фредерик Шопен, Эдвард Григ, Жорж Бизе. – Электронное издание. – М.: БИЗНЕССОФТ, 2007. – </a:t>
            </a:r>
            <a:r>
              <a:rPr lang="en-US" b="1" dirty="0" smtClean="0">
                <a:latin typeface="Courier Condensed" pitchFamily="2" charset="0"/>
              </a:rPr>
              <a:t>CD</a:t>
            </a:r>
            <a:r>
              <a:rPr lang="ru-RU" b="1" dirty="0" smtClean="0">
                <a:latin typeface="Courier Condensed" pitchFamily="2" charset="0"/>
              </a:rPr>
              <a:t>-</a:t>
            </a:r>
            <a:r>
              <a:rPr lang="en-US" b="1" dirty="0" smtClean="0">
                <a:latin typeface="Courier Condensed" pitchFamily="2" charset="0"/>
              </a:rPr>
              <a:t>ROM</a:t>
            </a:r>
            <a:r>
              <a:rPr lang="ru-RU" b="1" dirty="0" smtClean="0">
                <a:latin typeface="Courier Condensed" pitchFamily="2" charset="0"/>
              </a:rPr>
              <a:t>. – (Классика). </a:t>
            </a:r>
            <a:r>
              <a:rPr lang="en-US" b="1" dirty="0" smtClean="0">
                <a:latin typeface="Courier Condensed" pitchFamily="2" charset="0"/>
              </a:rPr>
              <a:t>mp</a:t>
            </a:r>
            <a:r>
              <a:rPr lang="ru-RU" b="1" dirty="0" smtClean="0">
                <a:latin typeface="Courier Condensed" pitchFamily="2" charset="0"/>
              </a:rPr>
              <a:t>3.</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Симфонический оркестр: </a:t>
            </a:r>
            <a:r>
              <a:rPr lang="en-US" b="1" dirty="0" smtClean="0">
                <a:latin typeface="Courier Condensed" pitchFamily="2" charset="0"/>
              </a:rPr>
              <a:t>CD</a:t>
            </a:r>
            <a:r>
              <a:rPr lang="ru-RU" b="1" dirty="0" smtClean="0">
                <a:latin typeface="Courier Condensed" pitchFamily="2" charset="0"/>
              </a:rPr>
              <a:t>-</a:t>
            </a:r>
            <a:r>
              <a:rPr lang="en-US" b="1" dirty="0" smtClean="0">
                <a:latin typeface="Courier Condensed" pitchFamily="2" charset="0"/>
              </a:rPr>
              <a:t>ROM</a:t>
            </a:r>
            <a:r>
              <a:rPr lang="ru-RU" b="1" dirty="0" smtClean="0">
                <a:latin typeface="Courier Condensed" pitchFamily="2" charset="0"/>
              </a:rPr>
              <a:t> / авт. Текста Н. </a:t>
            </a:r>
            <a:r>
              <a:rPr lang="ru-RU" b="1" dirty="0" err="1" smtClean="0">
                <a:latin typeface="Courier Condensed" pitchFamily="2" charset="0"/>
              </a:rPr>
              <a:t>Манушкина</a:t>
            </a:r>
            <a:r>
              <a:rPr lang="ru-RU" b="1" dirty="0" smtClean="0">
                <a:latin typeface="Courier Condensed" pitchFamily="2" charset="0"/>
              </a:rPr>
              <a:t>. – Электронное издание. – М.: Елена,2002 (</a:t>
            </a:r>
            <a:r>
              <a:rPr lang="ru-RU" b="1" dirty="0" err="1" smtClean="0">
                <a:latin typeface="Courier Condensed" pitchFamily="2" charset="0"/>
              </a:rPr>
              <a:t>аудиоэнциклопедия</a:t>
            </a:r>
            <a:r>
              <a:rPr lang="ru-RU" b="1" dirty="0" smtClean="0">
                <a:latin typeface="Courier Condensed" pitchFamily="2" charset="0"/>
              </a:rPr>
              <a:t>. Путешествие в Страну знаний).</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Скрипка / сост. С. </a:t>
            </a:r>
            <a:r>
              <a:rPr lang="ru-RU" b="1" dirty="0" err="1" smtClean="0">
                <a:latin typeface="Courier Condensed" pitchFamily="2" charset="0"/>
              </a:rPr>
              <a:t>Ярошевский</a:t>
            </a:r>
            <a:r>
              <a:rPr lang="ru-RU" b="1" dirty="0" smtClean="0">
                <a:latin typeface="Courier Condensed" pitchFamily="2" charset="0"/>
              </a:rPr>
              <a:t>. – Электронное издание. – М.: </a:t>
            </a:r>
            <a:r>
              <a:rPr lang="ru-RU" b="1" dirty="0" err="1" smtClean="0">
                <a:latin typeface="Courier Condensed" pitchFamily="2" charset="0"/>
              </a:rPr>
              <a:t>Директ</a:t>
            </a:r>
            <a:r>
              <a:rPr lang="ru-RU" b="1" dirty="0" smtClean="0">
                <a:latin typeface="Courier Condensed" pitchFamily="2" charset="0"/>
              </a:rPr>
              <a:t> </a:t>
            </a:r>
            <a:r>
              <a:rPr lang="ru-RU" b="1" dirty="0" err="1" smtClean="0">
                <a:latin typeface="Courier Condensed" pitchFamily="2" charset="0"/>
              </a:rPr>
              <a:t>Медиа</a:t>
            </a:r>
            <a:r>
              <a:rPr lang="ru-RU" b="1" dirty="0" smtClean="0">
                <a:latin typeface="Courier Condensed" pitchFamily="2" charset="0"/>
              </a:rPr>
              <a:t> </a:t>
            </a:r>
            <a:r>
              <a:rPr lang="ru-RU" b="1" dirty="0" err="1" smtClean="0">
                <a:latin typeface="Courier Condensed" pitchFamily="2" charset="0"/>
              </a:rPr>
              <a:t>Паблишинг</a:t>
            </a:r>
            <a:r>
              <a:rPr lang="ru-RU" b="1" dirty="0" smtClean="0">
                <a:latin typeface="Courier Condensed" pitchFamily="2" charset="0"/>
              </a:rPr>
              <a:t>, 2007. – 1 </a:t>
            </a:r>
            <a:r>
              <a:rPr lang="en-US" b="1" dirty="0" smtClean="0">
                <a:latin typeface="Courier Condensed" pitchFamily="2" charset="0"/>
              </a:rPr>
              <a:t>CD</a:t>
            </a:r>
            <a:r>
              <a:rPr lang="ru-RU" b="1" dirty="0" smtClean="0">
                <a:latin typeface="Courier Condensed" pitchFamily="2" charset="0"/>
              </a:rPr>
              <a:t>-</a:t>
            </a:r>
            <a:r>
              <a:rPr lang="en-US" b="1" dirty="0" smtClean="0">
                <a:latin typeface="Courier Condensed" pitchFamily="2" charset="0"/>
              </a:rPr>
              <a:t>ROM</a:t>
            </a:r>
            <a:r>
              <a:rPr lang="ru-RU" b="1" dirty="0" smtClean="0">
                <a:latin typeface="Courier Condensed" pitchFamily="2" charset="0"/>
              </a:rPr>
              <a:t>. – (Нотная б-ка).</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Учимся понимать музыку: </a:t>
            </a:r>
            <a:r>
              <a:rPr lang="ru-RU" b="1" dirty="0" err="1" smtClean="0">
                <a:latin typeface="Courier Condensed" pitchFamily="2" charset="0"/>
              </a:rPr>
              <a:t>практич</a:t>
            </a:r>
            <a:r>
              <a:rPr lang="ru-RU" b="1" dirty="0" smtClean="0">
                <a:latin typeface="Courier Condensed" pitchFamily="2" charset="0"/>
              </a:rPr>
              <a:t>. курс. – Электронное издание. – М.: Кирилл и </a:t>
            </a:r>
            <a:r>
              <a:rPr lang="ru-RU" b="1" dirty="0" err="1" smtClean="0">
                <a:latin typeface="Courier Condensed" pitchFamily="2" charset="0"/>
              </a:rPr>
              <a:t>Мефодий</a:t>
            </a:r>
            <a:r>
              <a:rPr lang="ru-RU" b="1" dirty="0" smtClean="0">
                <a:latin typeface="Courier Condensed" pitchFamily="2" charset="0"/>
              </a:rPr>
              <a:t>, 2007. – </a:t>
            </a:r>
            <a:r>
              <a:rPr lang="en-US" b="1" dirty="0" smtClean="0">
                <a:latin typeface="Courier Condensed" pitchFamily="2" charset="0"/>
              </a:rPr>
              <a:t>CD</a:t>
            </a:r>
            <a:r>
              <a:rPr lang="ru-RU" b="1" dirty="0" smtClean="0">
                <a:latin typeface="Courier Condensed" pitchFamily="2" charset="0"/>
              </a:rPr>
              <a:t>-</a:t>
            </a:r>
            <a:r>
              <a:rPr lang="en-US" b="1" dirty="0" smtClean="0">
                <a:latin typeface="Courier Condensed" pitchFamily="2" charset="0"/>
              </a:rPr>
              <a:t>ROM</a:t>
            </a:r>
            <a:r>
              <a:rPr lang="ru-RU" b="1" dirty="0" smtClean="0">
                <a:latin typeface="Courier Condensed" pitchFamily="2" charset="0"/>
              </a:rPr>
              <a:t>. (Школа развития личности Кирилла и </a:t>
            </a:r>
            <a:r>
              <a:rPr lang="ru-RU" b="1" dirty="0" err="1" smtClean="0">
                <a:latin typeface="Courier Condensed" pitchFamily="2" charset="0"/>
              </a:rPr>
              <a:t>Мефодия</a:t>
            </a:r>
            <a:r>
              <a:rPr lang="ru-RU" b="1" dirty="0" smtClean="0">
                <a:latin typeface="Courier Condensed" pitchFamily="2" charset="0"/>
              </a:rPr>
              <a:t>. Знания обо всем).</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a:t>
            </a:r>
            <a:endParaRPr lang="ru-RU" dirty="0" smtClean="0">
              <a:latin typeface="Courier Condensed" pitchFamily="2" charset="0"/>
            </a:endParaRPr>
          </a:p>
          <a:p>
            <a:pPr algn="just" fontAlgn="auto">
              <a:spcAft>
                <a:spcPts val="0"/>
              </a:spcAft>
              <a:buFont typeface="Wingdings 2"/>
              <a:buNone/>
              <a:defRPr/>
            </a:pPr>
            <a:r>
              <a:rPr lang="ru-RU" b="1" dirty="0" smtClean="0">
                <a:latin typeface="Courier Condensed" pitchFamily="2" charset="0"/>
              </a:rPr>
              <a:t>	Фанерный завод: фонограммы песен, танцев, мелодий : комплект на 31-ом </a:t>
            </a:r>
            <a:r>
              <a:rPr lang="en-US" b="1" dirty="0" smtClean="0">
                <a:latin typeface="Courier Condensed" pitchFamily="2" charset="0"/>
              </a:rPr>
              <a:t>DVD</a:t>
            </a:r>
            <a:r>
              <a:rPr lang="ru-RU" b="1" dirty="0" smtClean="0">
                <a:latin typeface="Courier Condensed" pitchFamily="2" charset="0"/>
              </a:rPr>
              <a:t>-диске. – электронное издание. – Георгиевск, 2006. - </a:t>
            </a:r>
            <a:r>
              <a:rPr lang="en-US" b="1" dirty="0" smtClean="0">
                <a:latin typeface="Courier Condensed" pitchFamily="2" charset="0"/>
              </a:rPr>
              <a:t>CD</a:t>
            </a:r>
            <a:r>
              <a:rPr lang="ru-RU" b="1" dirty="0" smtClean="0">
                <a:latin typeface="Courier Condensed" pitchFamily="2" charset="0"/>
              </a:rPr>
              <a:t>-</a:t>
            </a:r>
            <a:r>
              <a:rPr lang="en-US" b="1" dirty="0" smtClean="0">
                <a:latin typeface="Courier Condensed" pitchFamily="2" charset="0"/>
              </a:rPr>
              <a:t>ROM</a:t>
            </a:r>
            <a:r>
              <a:rPr lang="ru-RU" b="1" dirty="0" smtClean="0">
                <a:latin typeface="Courier Condensed" pitchFamily="2" charset="0"/>
              </a:rPr>
              <a:t>.</a:t>
            </a:r>
            <a:endParaRPr lang="ru-RU" dirty="0" smtClean="0">
              <a:latin typeface="Courier Condensed" pitchFamily="2" charset="0"/>
            </a:endParaRPr>
          </a:p>
          <a:p>
            <a:pPr fontAlgn="auto">
              <a:spcAft>
                <a:spcPts val="0"/>
              </a:spcAft>
              <a:buFont typeface="Wingdings 2"/>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214313" y="214313"/>
            <a:ext cx="8686800" cy="4525962"/>
          </a:xfrm>
        </p:spPr>
        <p:txBody>
          <a:bodyPr/>
          <a:lstStyle/>
          <a:p>
            <a:pPr algn="just">
              <a:buFont typeface="Wingdings 2" pitchFamily="18" charset="2"/>
              <a:buNone/>
            </a:pPr>
            <a:r>
              <a:rPr lang="ru-RU" sz="2400" b="1" smtClean="0"/>
              <a:t>		</a:t>
            </a:r>
            <a:r>
              <a:rPr lang="ru-RU" sz="2400" b="1" smtClean="0">
                <a:latin typeface="Arial" pitchFamily="34" charset="0"/>
              </a:rPr>
              <a:t>Международный день музыки каждый год отмечается во всем мире 1 октября.</a:t>
            </a:r>
            <a:r>
              <a:rPr lang="ru-RU" sz="2400" smtClean="0">
                <a:latin typeface="Arial" pitchFamily="34" charset="0"/>
              </a:rPr>
              <a:t> </a:t>
            </a:r>
            <a:r>
              <a:rPr lang="ru-RU" sz="2400" b="1" smtClean="0">
                <a:latin typeface="Arial" pitchFamily="34" charset="0"/>
              </a:rPr>
              <a:t>Решение об учреждении Международного дня музыки было принято в 1973 году.</a:t>
            </a:r>
            <a:r>
              <a:rPr lang="ru-RU" sz="2400" smtClean="0">
                <a:latin typeface="Arial" pitchFamily="34" charset="0"/>
              </a:rPr>
              <a:t> Произошло это событие в рамках 15-й Генеральной ассамблеи IMC, проходившей в Лозанне. Члены Международного музыкального совета 30 ноября 1974 года получили письмо с предложением о создании этого праздника. Его авторами стали сэр Иегуди Менухин (председатель Международного музыкального совета) и его заместитель Борис Ярустовский. </a:t>
            </a:r>
          </a:p>
          <a:p>
            <a:pPr>
              <a:buFont typeface="Wingdings 2" pitchFamily="18" charset="2"/>
              <a:buNone/>
            </a:pPr>
            <a:endParaRPr lang="ru-RU" sz="2400" smtClean="0">
              <a:latin typeface="Arial" pitchFamily="34" charset="0"/>
            </a:endParaRPr>
          </a:p>
          <a:p>
            <a:pPr>
              <a:buFont typeface="Wingdings 2" pitchFamily="18" charset="2"/>
              <a:buNone/>
            </a:pPr>
            <a:endParaRPr lang="ru-RU" sz="2400" smtClean="0">
              <a:latin typeface="Arial" pitchFamily="34" charset="0"/>
            </a:endParaRPr>
          </a:p>
          <a:p>
            <a:pPr>
              <a:buFont typeface="Wingdings 2" pitchFamily="18" charset="2"/>
              <a:buNone/>
            </a:pPr>
            <a:endParaRPr lang="ru-RU" sz="2400" smtClean="0"/>
          </a:p>
          <a:p>
            <a:pPr>
              <a:buFont typeface="Wingdings 2" pitchFamily="18" charset="2"/>
              <a:buNone/>
            </a:pPr>
            <a:endParaRPr lang="ru-RU" sz="2400" smtClean="0"/>
          </a:p>
          <a:p>
            <a:pPr>
              <a:buFont typeface="Wingdings 2" pitchFamily="18" charset="2"/>
              <a:buNone/>
            </a:pPr>
            <a:endParaRPr lang="ru-RU" sz="2400" smtClean="0"/>
          </a:p>
          <a:p>
            <a:pPr>
              <a:buFont typeface="Wingdings 2" pitchFamily="18" charset="2"/>
              <a:buNone/>
            </a:pPr>
            <a:endParaRPr lang="ru-RU" sz="2400" smtClean="0"/>
          </a:p>
          <a:p>
            <a:pPr>
              <a:buFont typeface="Wingdings 2" pitchFamily="18" charset="2"/>
              <a:buNone/>
            </a:pPr>
            <a:endParaRPr lang="ru-RU" sz="2400" smtClean="0"/>
          </a:p>
          <a:p>
            <a:pPr>
              <a:buFont typeface="Wingdings 2" pitchFamily="18" charset="2"/>
              <a:buNone/>
            </a:pPr>
            <a:endParaRPr lang="ru-RU" sz="2400" smtClean="0"/>
          </a:p>
          <a:p>
            <a:pPr>
              <a:buFont typeface="Wingdings 2" pitchFamily="18" charset="2"/>
              <a:buNone/>
            </a:pPr>
            <a:endParaRPr lang="ru-RU" sz="2400" smtClean="0"/>
          </a:p>
          <a:p>
            <a:pPr>
              <a:buFont typeface="Wingdings 2" pitchFamily="18" charset="2"/>
              <a:buNone/>
            </a:pPr>
            <a:endParaRPr lang="ru-RU" sz="2400" smtClean="0"/>
          </a:p>
          <a:p>
            <a:pPr>
              <a:buFont typeface="Wingdings 2" pitchFamily="18" charset="2"/>
              <a:buNone/>
            </a:pPr>
            <a:endParaRPr lang="ru-RU" sz="2400" smtClean="0"/>
          </a:p>
        </p:txBody>
      </p:sp>
      <p:pic>
        <p:nvPicPr>
          <p:cNvPr id="4" name="Рисунок 3" descr="57921716_PhotoYehudiMenuhin_netz.jpg"/>
          <p:cNvPicPr>
            <a:picLocks noChangeAspect="1"/>
          </p:cNvPicPr>
          <p:nvPr/>
        </p:nvPicPr>
        <p:blipFill>
          <a:blip r:embed="rId2" cstate="screen"/>
          <a:stretch>
            <a:fillRect/>
          </a:stretch>
        </p:blipFill>
        <p:spPr>
          <a:xfrm>
            <a:off x="1000100" y="4429132"/>
            <a:ext cx="2597821" cy="18873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thumb.jpeg"/>
          <p:cNvPicPr>
            <a:picLocks noChangeAspect="1"/>
          </p:cNvPicPr>
          <p:nvPr/>
        </p:nvPicPr>
        <p:blipFill>
          <a:blip r:embed="rId3"/>
          <a:stretch>
            <a:fillRect/>
          </a:stretch>
        </p:blipFill>
        <p:spPr>
          <a:xfrm>
            <a:off x="5857884" y="4143380"/>
            <a:ext cx="2000264" cy="2143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412" name="Прямоугольник 5"/>
          <p:cNvSpPr>
            <a:spLocks noChangeArrowheads="1"/>
          </p:cNvSpPr>
          <p:nvPr/>
        </p:nvSpPr>
        <p:spPr bwMode="auto">
          <a:xfrm rot="10800000" flipV="1">
            <a:off x="1143000" y="6357938"/>
            <a:ext cx="7643813" cy="369887"/>
          </a:xfrm>
          <a:prstGeom prst="rect">
            <a:avLst/>
          </a:prstGeom>
          <a:noFill/>
          <a:ln w="9525">
            <a:noFill/>
            <a:miter lim="800000"/>
            <a:headEnd/>
            <a:tailEnd/>
          </a:ln>
        </p:spPr>
        <p:txBody>
          <a:bodyPr>
            <a:spAutoFit/>
          </a:bodyPr>
          <a:lstStyle/>
          <a:p>
            <a:r>
              <a:rPr lang="ru-RU">
                <a:latin typeface="Franklin Gothic Book"/>
              </a:rPr>
              <a:t>  </a:t>
            </a:r>
            <a:r>
              <a:rPr lang="ru-RU">
                <a:latin typeface="Academy Italic" pitchFamily="2" charset="0"/>
              </a:rPr>
              <a:t>Иегуди Менухин                                      Борис Ярустовский</a:t>
            </a:r>
            <a:r>
              <a:rPr lang="ru-RU">
                <a:latin typeface="Franklin Gothic Book"/>
              </a:rPr>
              <a:t>. </a:t>
            </a: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lstStyle/>
          <a:p>
            <a:pPr algn="ctr" fontAlgn="auto">
              <a:spcAft>
                <a:spcPts val="0"/>
              </a:spcAft>
              <a:defRPr/>
            </a:pPr>
            <a:r>
              <a:rPr lang="ru-RU" sz="4000" dirty="0" smtClean="0"/>
              <a:t>Периодические издания</a:t>
            </a:r>
            <a:endParaRPr lang="ru-RU" sz="4000" dirty="0"/>
          </a:p>
        </p:txBody>
      </p:sp>
      <p:sp>
        <p:nvSpPr>
          <p:cNvPr id="3" name="Содержимое 2"/>
          <p:cNvSpPr>
            <a:spLocks noGrp="1"/>
          </p:cNvSpPr>
          <p:nvPr>
            <p:ph idx="1"/>
          </p:nvPr>
        </p:nvSpPr>
        <p:spPr>
          <a:xfrm>
            <a:off x="1500188" y="1143000"/>
            <a:ext cx="7491412" cy="5572125"/>
          </a:xfrm>
        </p:spPr>
        <p:txBody>
          <a:bodyPr>
            <a:normAutofit/>
          </a:bodyPr>
          <a:lstStyle/>
          <a:p>
            <a:pPr>
              <a:lnSpc>
                <a:spcPct val="90000"/>
              </a:lnSpc>
              <a:buFont typeface="Wingdings 2" pitchFamily="18" charset="2"/>
              <a:buNone/>
            </a:pPr>
            <a:r>
              <a:rPr lang="ru-RU" sz="1400" smtClean="0"/>
              <a:t>	</a:t>
            </a:r>
            <a:r>
              <a:rPr lang="ru-RU" sz="1400" b="1" smtClean="0">
                <a:latin typeface="Times New Roman" pitchFamily="18" charset="0"/>
                <a:cs typeface="Times New Roman" pitchFamily="18" charset="0"/>
              </a:rPr>
              <a:t>Музыка в школе: научно-методический журнал / учредитель и главный редактор Е.В.Николаева, Е.В.Орлова. – 1999, дек. – Москва: Композитор, 1999. - Выходит 6 раз в год.</a:t>
            </a:r>
          </a:p>
          <a:p>
            <a:pPr algn="just">
              <a:lnSpc>
                <a:spcPct val="90000"/>
              </a:lnSpc>
              <a:buFont typeface="Wingdings 2" pitchFamily="18" charset="2"/>
              <a:buNone/>
            </a:pPr>
            <a:r>
              <a:rPr lang="ru-RU" sz="1400" smtClean="0">
                <a:latin typeface="Times New Roman" pitchFamily="18" charset="0"/>
                <a:cs typeface="Times New Roman" pitchFamily="18" charset="0"/>
              </a:rPr>
              <a:t>		Методический журнал о преподавании музыки в первую очередь в общеобразовательных школах. Распространяется по подписке. Журнал предоставляет специалистам в области музыкального образования возможность публикации своих научно-практических работ.</a:t>
            </a:r>
          </a:p>
          <a:p>
            <a:pPr>
              <a:lnSpc>
                <a:spcPct val="90000"/>
              </a:lnSpc>
              <a:buFont typeface="Wingdings 2" pitchFamily="18" charset="2"/>
              <a:buNone/>
            </a:pPr>
            <a:endParaRPr lang="ru-RU" sz="1400" smtClean="0">
              <a:latin typeface="Times New Roman" pitchFamily="18" charset="0"/>
              <a:cs typeface="Times New Roman" pitchFamily="18" charset="0"/>
            </a:endParaRPr>
          </a:p>
          <a:p>
            <a:pPr>
              <a:lnSpc>
                <a:spcPct val="90000"/>
              </a:lnSpc>
              <a:buFont typeface="Wingdings 2" pitchFamily="18" charset="2"/>
              <a:buNone/>
            </a:pPr>
            <a:r>
              <a:rPr lang="ru-RU" sz="1400" b="1" smtClean="0">
                <a:latin typeface="Times New Roman" pitchFamily="18" charset="0"/>
                <a:cs typeface="Times New Roman" pitchFamily="18" charset="0"/>
              </a:rPr>
              <a:t>	Музыкальная академия : ежекв. науч. – теорет. и критико-публицист. журн. / учредители: Союз композиторов РФ </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и др.</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1993, февр. – Москва: Композитор, 1993. - До 1992 г. выходил как: «Советская музыка».</a:t>
            </a:r>
            <a:endParaRPr lang="ru-RU" sz="1400" smtClean="0">
              <a:latin typeface="Times New Roman" pitchFamily="18" charset="0"/>
              <a:cs typeface="Times New Roman" pitchFamily="18" charset="0"/>
            </a:endParaRPr>
          </a:p>
          <a:p>
            <a:pPr algn="just">
              <a:lnSpc>
                <a:spcPct val="90000"/>
              </a:lnSpc>
              <a:buFont typeface="Wingdings 2" pitchFamily="18" charset="2"/>
              <a:buNone/>
            </a:pPr>
            <a:r>
              <a:rPr lang="ru-RU" sz="1400" b="1" smtClean="0">
                <a:latin typeface="Times New Roman" pitchFamily="18" charset="0"/>
                <a:cs typeface="Times New Roman" pitchFamily="18" charset="0"/>
              </a:rPr>
              <a:t> 		</a:t>
            </a:r>
            <a:r>
              <a:rPr lang="ru-RU" sz="1400" smtClean="0">
                <a:latin typeface="Times New Roman" pitchFamily="18" charset="0"/>
                <a:cs typeface="Times New Roman" pitchFamily="18" charset="0"/>
              </a:rPr>
              <a:t>Журнал «Музыкальная академия» является головным музыковедческим изданием страны, освещающим едва ли не все стороны культурной и научной жизни России в области музыкального искусства. </a:t>
            </a:r>
          </a:p>
          <a:p>
            <a:pPr algn="just">
              <a:lnSpc>
                <a:spcPct val="90000"/>
              </a:lnSpc>
              <a:buFont typeface="Wingdings 2" pitchFamily="18" charset="2"/>
              <a:buNone/>
            </a:pPr>
            <a:endParaRPr lang="ru-RU" sz="1400" smtClean="0">
              <a:latin typeface="Times New Roman" pitchFamily="18" charset="0"/>
              <a:cs typeface="Times New Roman" pitchFamily="18" charset="0"/>
            </a:endParaRPr>
          </a:p>
          <a:p>
            <a:pPr>
              <a:lnSpc>
                <a:spcPct val="90000"/>
              </a:lnSpc>
              <a:buFont typeface="Wingdings 2" pitchFamily="18" charset="2"/>
              <a:buNone/>
            </a:pPr>
            <a:r>
              <a:rPr lang="ru-RU" sz="1400" b="1" smtClean="0">
                <a:latin typeface="Times New Roman" pitchFamily="18" charset="0"/>
                <a:cs typeface="Times New Roman" pitchFamily="18" charset="0"/>
              </a:rPr>
              <a:t>	Музыкальная жизнь: музыкальный критико-публицистический иллюстрированный журнал / М-во культуры РФ. – М.: ООО «Вива–Старт», 1957.</a:t>
            </a:r>
            <a:endParaRPr lang="ru-RU" sz="1400" smtClean="0">
              <a:latin typeface="Times New Roman" pitchFamily="18" charset="0"/>
              <a:cs typeface="Times New Roman" pitchFamily="18" charset="0"/>
            </a:endParaRPr>
          </a:p>
          <a:p>
            <a:pPr algn="just">
              <a:lnSpc>
                <a:spcPct val="90000"/>
              </a:lnSpc>
              <a:buFont typeface="Wingdings 2" pitchFamily="18" charset="2"/>
              <a:buNone/>
            </a:pPr>
            <a:r>
              <a:rPr lang="ru-RU" sz="1400" smtClean="0">
                <a:latin typeface="Times New Roman" pitchFamily="18" charset="0"/>
                <a:cs typeface="Times New Roman" pitchFamily="18" charset="0"/>
              </a:rPr>
              <a:t>		 Более полувека журнал «Музыкальная жизнь» освещает текущие события музыкальной жизни в России и в мире,  помогая своим читателям составить наиболее полную картину развивающихся процессов в мире музыки. Авторы журнала – известные музыкальные журналисты и музыковеды, герои публикаций – звёзды отечественной и зарубежной музыкальной культуры: выдающиеся композиторы и дирижёры, исполнители и постановщики, творческие коллективы.</a:t>
            </a:r>
            <a:endParaRPr lang="ru-RU" sz="1400" b="1" smtClean="0">
              <a:latin typeface="Times New Roman" pitchFamily="18" charset="0"/>
              <a:cs typeface="Times New Roman" pitchFamily="18" charset="0"/>
            </a:endParaRPr>
          </a:p>
          <a:p>
            <a:pPr algn="just">
              <a:lnSpc>
                <a:spcPct val="90000"/>
              </a:lnSpc>
              <a:buFont typeface="Wingdings 2" pitchFamily="18" charset="2"/>
              <a:buNone/>
            </a:pPr>
            <a:r>
              <a:rPr lang="ru-RU" sz="1400" smtClean="0">
                <a:latin typeface="Times New Roman" pitchFamily="18" charset="0"/>
                <a:cs typeface="Times New Roman" pitchFamily="18" charset="0"/>
              </a:rPr>
              <a:t>		Сегодня журнал переживает второе рождение – впервые за свою историю он обрёл полный цвет и современный дизайн. Теперь журнал выходит с периодичностью 1 раз в месяц</a:t>
            </a:r>
            <a:r>
              <a:rPr lang="ru-RU" sz="1400" b="1" smtClean="0">
                <a:latin typeface="Times New Roman" pitchFamily="18" charset="0"/>
                <a:cs typeface="Times New Roman" pitchFamily="18" charset="0"/>
              </a:rPr>
              <a:t>.</a:t>
            </a:r>
          </a:p>
          <a:p>
            <a:pPr>
              <a:lnSpc>
                <a:spcPct val="90000"/>
              </a:lnSpc>
              <a:buFont typeface="Wingdings 2" pitchFamily="18" charset="2"/>
              <a:buNone/>
            </a:pPr>
            <a:endParaRPr lang="ru-RU" sz="1400" smtClean="0"/>
          </a:p>
        </p:txBody>
      </p:sp>
      <p:pic>
        <p:nvPicPr>
          <p:cNvPr id="4" name="Рисунок 3" descr="obl_02-12_big.jpg"/>
          <p:cNvPicPr>
            <a:picLocks noChangeAspect="1"/>
          </p:cNvPicPr>
          <p:nvPr/>
        </p:nvPicPr>
        <p:blipFill>
          <a:blip r:embed="rId2"/>
          <a:stretch>
            <a:fillRect/>
          </a:stretch>
        </p:blipFill>
        <p:spPr>
          <a:xfrm>
            <a:off x="214313" y="857250"/>
            <a:ext cx="1285875" cy="1814513"/>
          </a:xfrm>
          <a:prstGeom prst="rect">
            <a:avLst/>
          </a:prstGeom>
          <a:ln>
            <a:noFill/>
          </a:ln>
          <a:effectLst>
            <a:outerShdw blurRad="292100" dist="139700" dir="2700000" algn="tl" rotWithShape="0">
              <a:srgbClr val="333333">
                <a:alpha val="65000"/>
              </a:srgbClr>
            </a:outerShdw>
          </a:effectLst>
        </p:spPr>
      </p:pic>
      <p:pic>
        <p:nvPicPr>
          <p:cNvPr id="5" name="Рисунок 4" descr="22322.jpg"/>
          <p:cNvPicPr>
            <a:picLocks noChangeAspect="1"/>
          </p:cNvPicPr>
          <p:nvPr/>
        </p:nvPicPr>
        <p:blipFill>
          <a:blip r:embed="rId3" cstate="screen"/>
          <a:stretch>
            <a:fillRect/>
          </a:stretch>
        </p:blipFill>
        <p:spPr>
          <a:xfrm>
            <a:off x="214313" y="2786063"/>
            <a:ext cx="1249362" cy="1857375"/>
          </a:xfrm>
          <a:prstGeom prst="rect">
            <a:avLst/>
          </a:prstGeom>
          <a:ln>
            <a:noFill/>
          </a:ln>
          <a:effectLst>
            <a:outerShdw blurRad="292100" dist="139700" dir="2700000" algn="tl" rotWithShape="0">
              <a:srgbClr val="333333">
                <a:alpha val="65000"/>
              </a:srgbClr>
            </a:outerShdw>
          </a:effectLst>
        </p:spPr>
      </p:pic>
      <p:pic>
        <p:nvPicPr>
          <p:cNvPr id="6" name="Рисунок 5" descr="231.jpg"/>
          <p:cNvPicPr>
            <a:picLocks noChangeAspect="1"/>
          </p:cNvPicPr>
          <p:nvPr/>
        </p:nvPicPr>
        <p:blipFill>
          <a:blip r:embed="rId4" cstate="screen"/>
          <a:stretch>
            <a:fillRect/>
          </a:stretch>
        </p:blipFill>
        <p:spPr>
          <a:xfrm>
            <a:off x="214313" y="4786313"/>
            <a:ext cx="1220787"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Содержимое 2"/>
          <p:cNvSpPr>
            <a:spLocks noGrp="1"/>
          </p:cNvSpPr>
          <p:nvPr>
            <p:ph idx="1"/>
          </p:nvPr>
        </p:nvSpPr>
        <p:spPr>
          <a:xfrm>
            <a:off x="1857375" y="1071563"/>
            <a:ext cx="6991350" cy="5437187"/>
          </a:xfrm>
        </p:spPr>
        <p:txBody>
          <a:bodyPr/>
          <a:lstStyle/>
          <a:p>
            <a:pPr>
              <a:buFont typeface="Wingdings 2" pitchFamily="18" charset="2"/>
              <a:buNone/>
            </a:pPr>
            <a:r>
              <a:rPr lang="ru-RU" sz="1400" b="1" smtClean="0"/>
              <a:t>	</a:t>
            </a:r>
            <a:r>
              <a:rPr lang="ru-RU" sz="1400" b="1" smtClean="0">
                <a:latin typeface="Times New Roman" pitchFamily="18" charset="0"/>
                <a:cs typeface="Times New Roman" pitchFamily="18" charset="0"/>
              </a:rPr>
              <a:t>Музыкальная палитра: </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журнал</a:t>
            </a:r>
            <a:r>
              <a:rPr lang="en-US" sz="1400" b="1" smtClean="0">
                <a:latin typeface="Times New Roman" pitchFamily="18" charset="0"/>
                <a:cs typeface="Times New Roman" pitchFamily="18" charset="0"/>
              </a:rPr>
              <a:t>]</a:t>
            </a:r>
            <a:r>
              <a:rPr lang="ru-RU" sz="1400" b="1" smtClean="0">
                <a:latin typeface="Times New Roman" pitchFamily="18" charset="0"/>
                <a:cs typeface="Times New Roman" pitchFamily="18" charset="0"/>
              </a:rPr>
              <a:t> / гл. ред. Анна Буренина; учредитель А.И.Буренина. – 2000. – Москва: Музыкальная палитра, 2000.</a:t>
            </a:r>
          </a:p>
          <a:p>
            <a:pPr>
              <a:buFont typeface="Wingdings 2" pitchFamily="18" charset="2"/>
              <a:buNone/>
            </a:pPr>
            <a:r>
              <a:rPr lang="ru-RU" sz="1400" smtClean="0">
                <a:latin typeface="Times New Roman" pitchFamily="18" charset="0"/>
                <a:cs typeface="Times New Roman" pitchFamily="18" charset="0"/>
              </a:rPr>
              <a:t>		Учебно-методический и музыкально-литературный журнал для музыкальных руководителей ДОУ, учителей музыки, руководителей художественных студий в домах детского творчества, преподавателей цикла музыкальных дисциплин.</a:t>
            </a:r>
          </a:p>
          <a:p>
            <a:pPr>
              <a:buFont typeface="Wingdings 2" pitchFamily="18" charset="2"/>
              <a:buNone/>
            </a:pPr>
            <a:r>
              <a:rPr lang="ru-RU" sz="1400" smtClean="0">
                <a:latin typeface="Times New Roman" pitchFamily="18" charset="0"/>
                <a:cs typeface="Times New Roman" pitchFamily="18" charset="0"/>
              </a:rPr>
              <a:t> </a:t>
            </a:r>
          </a:p>
          <a:p>
            <a:pPr>
              <a:buFont typeface="Wingdings 2" pitchFamily="18" charset="2"/>
              <a:buNone/>
            </a:pPr>
            <a:r>
              <a:rPr lang="ru-RU" sz="1400" b="1" smtClean="0">
                <a:latin typeface="Times New Roman" pitchFamily="18" charset="0"/>
                <a:cs typeface="Times New Roman" pitchFamily="18" charset="0"/>
              </a:rPr>
              <a:t>	Музыкальный руководитель: иллюстрированный методический журнал: для музыкальных руководителей / учредитель и издатель: ООО ИД «Воспитание школьника». – 2004. – Москва: Музыкальный руководитель, 2004. - Выходит 8 раз в год.</a:t>
            </a:r>
          </a:p>
          <a:p>
            <a:pPr>
              <a:buFont typeface="Wingdings 2" pitchFamily="18" charset="2"/>
              <a:buNone/>
            </a:pPr>
            <a:r>
              <a:rPr lang="ru-RU" sz="1400" smtClean="0">
                <a:latin typeface="Times New Roman" pitchFamily="18" charset="0"/>
                <a:cs typeface="Times New Roman" pitchFamily="18" charset="0"/>
              </a:rPr>
              <a:t>   		Иллюстрированный методический журнал  для музыкальных руководителей дошкольных образовательных учреждений, педагогов по театрализованной деятельности, педагогов студий музыкально-эстетического воспитания детей, учителей пения начальных классов.</a:t>
            </a:r>
            <a:br>
              <a:rPr lang="ru-RU" sz="1400" smtClean="0">
                <a:latin typeface="Times New Roman" pitchFamily="18" charset="0"/>
                <a:cs typeface="Times New Roman" pitchFamily="18" charset="0"/>
              </a:rPr>
            </a:br>
            <a:r>
              <a:rPr lang="ru-RU" sz="1400" smtClean="0">
                <a:latin typeface="Times New Roman" pitchFamily="18" charset="0"/>
                <a:cs typeface="Times New Roman" pitchFamily="18" charset="0"/>
              </a:rPr>
              <a:t>   Журнал знакомит читателей с новыми программами и технологиями, авторскими методиками музыкального развития дошкольников, с лучшим опытом работы педагогов по разным программам музыкального развития дошкольников: «Гармония», «Малыш», «Синтез», «Музыкальные шедевры», «Росинка», «Элементарное музицирование с дошкольниками».</a:t>
            </a:r>
            <a:br>
              <a:rPr lang="ru-RU" sz="1400" smtClean="0">
                <a:latin typeface="Times New Roman" pitchFamily="18" charset="0"/>
                <a:cs typeface="Times New Roman" pitchFamily="18" charset="0"/>
              </a:rPr>
            </a:br>
            <a:r>
              <a:rPr lang="ru-RU" sz="1400" smtClean="0">
                <a:latin typeface="Times New Roman" pitchFamily="18" charset="0"/>
                <a:cs typeface="Times New Roman" pitchFamily="18" charset="0"/>
              </a:rPr>
              <a:t>    Читатель найдет в журнале конспекты занятий, описания музыкальных игр, композиции танцевальных движений для детей от двух до восьми лет.</a:t>
            </a:r>
            <a:br>
              <a:rPr lang="ru-RU" sz="1400" smtClean="0">
                <a:latin typeface="Times New Roman" pitchFamily="18" charset="0"/>
                <a:cs typeface="Times New Roman" pitchFamily="18" charset="0"/>
              </a:rPr>
            </a:br>
            <a:r>
              <a:rPr lang="ru-RU" sz="1400" smtClean="0">
                <a:latin typeface="Times New Roman" pitchFamily="18" charset="0"/>
                <a:cs typeface="Times New Roman" pitchFamily="18" charset="0"/>
              </a:rPr>
              <a:t>    Публикуются рассказы о творчестве композиторов, их портреты, конспекты занятий по их музыкальным произведениям.</a:t>
            </a:r>
          </a:p>
        </p:txBody>
      </p:sp>
      <p:pic>
        <p:nvPicPr>
          <p:cNvPr id="49154" name="Рисунок 3" descr="note-orange.png"/>
          <p:cNvPicPr>
            <a:picLocks noChangeAspect="1"/>
          </p:cNvPicPr>
          <p:nvPr/>
        </p:nvPicPr>
        <p:blipFill>
          <a:blip r:embed="rId2" cstate="screen"/>
          <a:srcRect/>
          <a:stretch>
            <a:fillRect/>
          </a:stretch>
        </p:blipFill>
        <p:spPr bwMode="auto">
          <a:xfrm>
            <a:off x="8205788" y="5919788"/>
            <a:ext cx="938212" cy="938212"/>
          </a:xfrm>
          <a:prstGeom prst="rect">
            <a:avLst/>
          </a:prstGeom>
          <a:noFill/>
          <a:ln w="9525">
            <a:noFill/>
            <a:miter lim="800000"/>
            <a:headEnd/>
            <a:tailEnd/>
          </a:ln>
        </p:spPr>
      </p:pic>
      <p:pic>
        <p:nvPicPr>
          <p:cNvPr id="5" name="Рисунок 4" descr="obl_n70.jpg"/>
          <p:cNvPicPr>
            <a:picLocks noChangeAspect="1"/>
          </p:cNvPicPr>
          <p:nvPr/>
        </p:nvPicPr>
        <p:blipFill>
          <a:blip r:embed="rId3"/>
          <a:stretch>
            <a:fillRect/>
          </a:stretch>
        </p:blipFill>
        <p:spPr>
          <a:xfrm>
            <a:off x="357188" y="1357313"/>
            <a:ext cx="1571625" cy="2244725"/>
          </a:xfrm>
          <a:prstGeom prst="rect">
            <a:avLst/>
          </a:prstGeom>
          <a:ln>
            <a:noFill/>
          </a:ln>
          <a:effectLst>
            <a:outerShdw blurRad="292100" dist="139700" dir="2700000" algn="tl" rotWithShape="0">
              <a:srgbClr val="333333">
                <a:alpha val="65000"/>
              </a:srgbClr>
            </a:outerShdw>
          </a:effectLst>
        </p:spPr>
      </p:pic>
      <p:pic>
        <p:nvPicPr>
          <p:cNvPr id="6" name="Рисунок 5" descr="1329466685_skanirovanie0001.jpg"/>
          <p:cNvPicPr>
            <a:picLocks noChangeAspect="1"/>
          </p:cNvPicPr>
          <p:nvPr/>
        </p:nvPicPr>
        <p:blipFill>
          <a:blip r:embed="rId4"/>
          <a:stretch>
            <a:fillRect/>
          </a:stretch>
        </p:blipFill>
        <p:spPr>
          <a:xfrm>
            <a:off x="357188" y="4214813"/>
            <a:ext cx="1571625" cy="2171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Рисунок 3" descr="image1280178029041.jpeg"/>
          <p:cNvPicPr>
            <a:picLocks noChangeAspect="1"/>
          </p:cNvPicPr>
          <p:nvPr/>
        </p:nvPicPr>
        <p:blipFill>
          <a:blip r:embed="rId2"/>
          <a:srcRect/>
          <a:stretch>
            <a:fillRect/>
          </a:stretch>
        </p:blipFill>
        <p:spPr bwMode="auto">
          <a:xfrm>
            <a:off x="0" y="0"/>
            <a:ext cx="9144000" cy="7250113"/>
          </a:xfrm>
          <a:prstGeom prst="rect">
            <a:avLst/>
          </a:prstGeom>
          <a:noFill/>
          <a:ln w="9525">
            <a:noFill/>
            <a:miter lim="800000"/>
            <a:headEnd/>
            <a:tailEnd/>
          </a:ln>
        </p:spPr>
      </p:pic>
      <p:sp>
        <p:nvSpPr>
          <p:cNvPr id="2" name="Заголовок 1"/>
          <p:cNvSpPr>
            <a:spLocks noGrp="1"/>
          </p:cNvSpPr>
          <p:nvPr>
            <p:ph type="title"/>
          </p:nvPr>
        </p:nvSpPr>
        <p:spPr>
          <a:xfrm>
            <a:off x="214282" y="2000240"/>
            <a:ext cx="8686800" cy="838200"/>
          </a:xfrm>
        </p:spPr>
        <p:txBody>
          <a:bodyPr>
            <a:noAutofit/>
          </a:bodyPr>
          <a:lstStyle/>
          <a:p>
            <a:pPr algn="ctr" fontAlgn="auto">
              <a:spcAft>
                <a:spcPts val="0"/>
              </a:spcAft>
              <a:defRPr/>
            </a:pPr>
            <a:r>
              <a:rPr lang="ru-RU" sz="5400" dirty="0" smtClean="0">
                <a:solidFill>
                  <a:srgbClr val="FFFF00"/>
                </a:solidFill>
                <a:latin typeface="a_AlternaCmDc4Cb" pitchFamily="34" charset="-52"/>
              </a:rPr>
              <a:t>Спасибо за внимание</a:t>
            </a:r>
            <a:endParaRPr lang="ru-RU" sz="5400" dirty="0">
              <a:solidFill>
                <a:srgbClr val="FFFF00"/>
              </a:solidFill>
              <a:latin typeface="a_AlternaCmDc4Cb" pitchFamily="34" charset="-52"/>
            </a:endParaRP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type="subTitle" idx="4294967295"/>
          </p:nvPr>
        </p:nvSpPr>
        <p:spPr>
          <a:xfrm>
            <a:off x="468313" y="1412875"/>
            <a:ext cx="8424862" cy="4392613"/>
          </a:xfrm>
        </p:spPr>
        <p:txBody>
          <a:bodyPr/>
          <a:lstStyle/>
          <a:p>
            <a:pPr marL="0" indent="0" algn="ctr">
              <a:lnSpc>
                <a:spcPct val="80000"/>
              </a:lnSpc>
              <a:buFont typeface="Wingdings 2" pitchFamily="18" charset="2"/>
              <a:buNone/>
            </a:pPr>
            <a:r>
              <a:rPr lang="ru-RU" sz="2000" smtClean="0">
                <a:latin typeface="Arial" pitchFamily="34" charset="0"/>
              </a:rPr>
              <a:t>Муниципальное учреждение культуры</a:t>
            </a:r>
          </a:p>
          <a:p>
            <a:pPr marL="0" indent="0" algn="ctr">
              <a:lnSpc>
                <a:spcPct val="80000"/>
              </a:lnSpc>
              <a:buFont typeface="Wingdings 2" pitchFamily="18" charset="2"/>
              <a:buNone/>
            </a:pPr>
            <a:r>
              <a:rPr lang="ru-RU" sz="2000" b="1" smtClean="0">
                <a:latin typeface="Arial" pitchFamily="34" charset="0"/>
              </a:rPr>
              <a:t>«Тульская библиотечная система»</a:t>
            </a:r>
            <a:r>
              <a:rPr lang="ru-RU" sz="2000" b="1" baseline="30000" smtClean="0">
                <a:latin typeface="Arial" pitchFamily="34" charset="0"/>
              </a:rPr>
              <a:t>©</a:t>
            </a:r>
          </a:p>
          <a:p>
            <a:pPr marL="0" indent="0" algn="ctr">
              <a:lnSpc>
                <a:spcPct val="80000"/>
              </a:lnSpc>
              <a:buFont typeface="Wingdings 2" pitchFamily="18" charset="2"/>
              <a:buNone/>
            </a:pPr>
            <a:endParaRPr lang="ru-RU" sz="2000" b="1" smtClean="0">
              <a:latin typeface="Arial" pitchFamily="34" charset="0"/>
            </a:endParaRPr>
          </a:p>
          <a:p>
            <a:pPr marL="0" indent="0" algn="ctr">
              <a:lnSpc>
                <a:spcPct val="80000"/>
              </a:lnSpc>
              <a:buFont typeface="Wingdings 2" pitchFamily="18" charset="2"/>
              <a:buNone/>
            </a:pPr>
            <a:endParaRPr lang="ru-RU" sz="2000" b="1" smtClean="0">
              <a:latin typeface="Arial" pitchFamily="34" charset="0"/>
            </a:endParaRPr>
          </a:p>
          <a:p>
            <a:pPr marL="0" indent="0">
              <a:lnSpc>
                <a:spcPct val="80000"/>
              </a:lnSpc>
              <a:buFont typeface="Wingdings 2" pitchFamily="18" charset="2"/>
              <a:buNone/>
            </a:pPr>
            <a:r>
              <a:rPr lang="ru-RU" sz="2000" smtClean="0">
                <a:latin typeface="Arial" pitchFamily="34" charset="0"/>
              </a:rPr>
              <a:t>Подбор материала: </a:t>
            </a:r>
          </a:p>
          <a:p>
            <a:pPr marL="0" indent="0">
              <a:lnSpc>
                <a:spcPct val="80000"/>
              </a:lnSpc>
              <a:buFontTx/>
              <a:buNone/>
            </a:pPr>
            <a:r>
              <a:rPr lang="ru-RU" sz="2000" smtClean="0">
                <a:latin typeface="Arial" pitchFamily="34" charset="0"/>
              </a:rPr>
              <a:t>- Л.И. Кармазина, зав. музыкальным абонементом Центральной городской библиотеки им. Л.Н. Толстого МУК «Тульская библиотечная система»</a:t>
            </a:r>
          </a:p>
          <a:p>
            <a:pPr marL="0" indent="0">
              <a:lnSpc>
                <a:spcPct val="80000"/>
              </a:lnSpc>
              <a:buFontTx/>
              <a:buNone/>
            </a:pPr>
            <a:r>
              <a:rPr lang="ru-RU" sz="2000" smtClean="0">
                <a:latin typeface="Arial" pitchFamily="34" charset="0"/>
              </a:rPr>
              <a:t>- Е.В. Дворовкина, библиотекарь музыкального абонемента Центральной городской библиотеки им. Л.Н. Толстого </a:t>
            </a:r>
          </a:p>
          <a:p>
            <a:pPr marL="0" indent="0" algn="ctr">
              <a:lnSpc>
                <a:spcPct val="80000"/>
              </a:lnSpc>
              <a:buFont typeface="Wingdings 2" pitchFamily="18" charset="2"/>
              <a:buNone/>
            </a:pPr>
            <a:endParaRPr lang="ru-RU" sz="2000" smtClean="0">
              <a:latin typeface="Arial" pitchFamily="34" charset="0"/>
            </a:endParaRPr>
          </a:p>
          <a:p>
            <a:pPr marL="0" indent="0">
              <a:lnSpc>
                <a:spcPct val="80000"/>
              </a:lnSpc>
              <a:buFont typeface="Wingdings 2" pitchFamily="18" charset="2"/>
              <a:buNone/>
            </a:pPr>
            <a:r>
              <a:rPr lang="ru-RU" sz="2000" smtClean="0">
                <a:latin typeface="Arial" pitchFamily="34" charset="0"/>
              </a:rPr>
              <a:t>Монтаж, дизайн: </a:t>
            </a:r>
          </a:p>
          <a:p>
            <a:pPr marL="0" indent="0">
              <a:lnSpc>
                <a:spcPct val="80000"/>
              </a:lnSpc>
              <a:buFontTx/>
              <a:buNone/>
            </a:pPr>
            <a:r>
              <a:rPr lang="ru-RU" sz="2000" smtClean="0">
                <a:latin typeface="Arial" pitchFamily="34" charset="0"/>
              </a:rPr>
              <a:t>- Е.В. Дворовкина, библиотекарь музыкального абонемента Центральной городской библиотеки им. Л.Н. Толстого </a:t>
            </a:r>
          </a:p>
          <a:p>
            <a:pPr marL="0" indent="0" algn="ctr">
              <a:lnSpc>
                <a:spcPct val="80000"/>
              </a:lnSpc>
              <a:buFont typeface="Wingdings 2" pitchFamily="18" charset="2"/>
              <a:buNone/>
            </a:pPr>
            <a:endParaRPr lang="ru-RU" sz="2000" smtClean="0">
              <a:latin typeface="Arial" pitchFamily="34" charset="0"/>
            </a:endParaRPr>
          </a:p>
          <a:p>
            <a:pPr marL="0" indent="0" algn="ctr">
              <a:lnSpc>
                <a:spcPct val="80000"/>
              </a:lnSpc>
              <a:buFont typeface="Wingdings 2" pitchFamily="18" charset="2"/>
              <a:buNone/>
            </a:pPr>
            <a:endParaRPr lang="ru-RU" sz="2000" smtClean="0">
              <a:latin typeface="Arial" pitchFamily="34" charset="0"/>
            </a:endParaRPr>
          </a:p>
          <a:p>
            <a:pPr marL="0" indent="0" algn="ctr">
              <a:lnSpc>
                <a:spcPct val="80000"/>
              </a:lnSpc>
              <a:buFont typeface="Wingdings 2" pitchFamily="18" charset="2"/>
              <a:buNone/>
            </a:pPr>
            <a:endParaRPr lang="ru-RU" sz="2000" smtClean="0">
              <a:latin typeface="Arial" pitchFamily="34" charset="0"/>
            </a:endParaRPr>
          </a:p>
          <a:p>
            <a:pPr marL="0" indent="0" algn="ctr">
              <a:lnSpc>
                <a:spcPct val="80000"/>
              </a:lnSpc>
              <a:buFont typeface="Wingdings 2" pitchFamily="18" charset="2"/>
              <a:buNone/>
            </a:pPr>
            <a:endParaRPr lang="ru-RU" sz="900" smtClean="0">
              <a:solidFill>
                <a:srgbClr val="FFC000"/>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142875" y="3000375"/>
            <a:ext cx="9144000" cy="4525963"/>
          </a:xfrm>
        </p:spPr>
        <p:txBody>
          <a:bodyPr/>
          <a:lstStyle/>
          <a:p>
            <a:pPr algn="just">
              <a:buFont typeface="Wingdings 2" pitchFamily="18" charset="2"/>
              <a:buNone/>
            </a:pPr>
            <a:r>
              <a:rPr lang="ru-RU" b="1" smtClean="0"/>
              <a:t>		</a:t>
            </a:r>
            <a:r>
              <a:rPr lang="ru-RU" sz="2400" b="1" smtClean="0">
                <a:latin typeface="Arial" pitchFamily="34" charset="0"/>
              </a:rPr>
              <a:t>Впервые  Международный день музыки был проведен 1 октября 1975 года.</a:t>
            </a:r>
            <a:r>
              <a:rPr lang="ru-RU" sz="2400" smtClean="0">
                <a:latin typeface="Arial" pitchFamily="34" charset="0"/>
              </a:rPr>
              <a:t> Основными целями, которые ставили перед собой создатели данного праздника, были: обмен опытом между культурами разных стран и распространение музыкального искусства. В письме также приводился список музыкальных мероприятий, которые могут быть приурочены к этому дню. Он включал в себя творческие встречи с музыкантами, композиторами, певцами и музыковедами, акцентные концерты.</a:t>
            </a:r>
          </a:p>
        </p:txBody>
      </p:sp>
      <p:pic>
        <p:nvPicPr>
          <p:cNvPr id="4" name="Рисунок 3" descr="33493521_music2.jpg"/>
          <p:cNvPicPr>
            <a:picLocks noChangeAspect="1"/>
          </p:cNvPicPr>
          <p:nvPr/>
        </p:nvPicPr>
        <p:blipFill>
          <a:blip r:embed="rId2"/>
          <a:stretch>
            <a:fillRect/>
          </a:stretch>
        </p:blipFill>
        <p:spPr>
          <a:xfrm>
            <a:off x="500034" y="357166"/>
            <a:ext cx="8286808" cy="22383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24213" y="-500063"/>
            <a:ext cx="5919787" cy="7786688"/>
          </a:xfrm>
        </p:spPr>
        <p:txBody>
          <a:bodyPr>
            <a:normAutofit/>
          </a:bodyPr>
          <a:lstStyle/>
          <a:p>
            <a:pPr>
              <a:lnSpc>
                <a:spcPct val="80000"/>
              </a:lnSpc>
              <a:buFont typeface="Wingdings 2" pitchFamily="18" charset="2"/>
              <a:buNone/>
            </a:pPr>
            <a:r>
              <a:rPr lang="ru-RU" sz="2200" smtClean="0"/>
              <a:t>		</a:t>
            </a:r>
          </a:p>
          <a:p>
            <a:pPr>
              <a:lnSpc>
                <a:spcPct val="80000"/>
              </a:lnSpc>
              <a:buFont typeface="Wingdings 2" pitchFamily="18" charset="2"/>
              <a:buNone/>
            </a:pPr>
            <a:endParaRPr lang="ru-RU" sz="2200" smtClean="0"/>
          </a:p>
          <a:p>
            <a:pPr algn="just">
              <a:lnSpc>
                <a:spcPct val="80000"/>
              </a:lnSpc>
              <a:buFont typeface="Wingdings 2" pitchFamily="18" charset="2"/>
              <a:buNone/>
            </a:pPr>
            <a:r>
              <a:rPr lang="ru-RU" sz="2200" smtClean="0"/>
              <a:t>		</a:t>
            </a:r>
          </a:p>
          <a:p>
            <a:pPr algn="just">
              <a:lnSpc>
                <a:spcPct val="80000"/>
              </a:lnSpc>
              <a:buFont typeface="Wingdings 2" pitchFamily="18" charset="2"/>
              <a:buNone/>
            </a:pPr>
            <a:r>
              <a:rPr lang="ru-RU" sz="2200" smtClean="0"/>
              <a:t>		</a:t>
            </a:r>
            <a:r>
              <a:rPr lang="ru-RU" sz="2200" smtClean="0">
                <a:latin typeface="Arial" pitchFamily="34" charset="0"/>
              </a:rPr>
              <a:t>Предлагалось также проводить выставки музыкальных инструментов, фотографий и различных произведений искусства, связанных с музыкальной темой.</a:t>
            </a:r>
          </a:p>
          <a:p>
            <a:pPr algn="just">
              <a:lnSpc>
                <a:spcPct val="80000"/>
              </a:lnSpc>
              <a:buFont typeface="Wingdings 2" pitchFamily="18" charset="2"/>
              <a:buNone/>
            </a:pPr>
            <a:r>
              <a:rPr lang="ru-RU" sz="2200" smtClean="0">
                <a:latin typeface="Arial" pitchFamily="34" charset="0"/>
              </a:rPr>
              <a:t> 		Сейчас в честь этого праздника проходят большие концертные программы с участием лучших артистов и музыкантов, на которых звучат музыкальные произведения, вошедшие в сокровищницу мировой культуры. К празднику музыки приурочивают премьеры симфонических оркестров и музыкальных театров.</a:t>
            </a:r>
          </a:p>
          <a:p>
            <a:pPr algn="just">
              <a:lnSpc>
                <a:spcPct val="80000"/>
              </a:lnSpc>
              <a:buFont typeface="Wingdings 2" pitchFamily="18" charset="2"/>
              <a:buNone/>
            </a:pPr>
            <a:r>
              <a:rPr lang="ru-RU" sz="2200" smtClean="0">
                <a:latin typeface="Arial" pitchFamily="34" charset="0"/>
              </a:rPr>
              <a:t>	В самом  названии </a:t>
            </a:r>
            <a:r>
              <a:rPr lang="ru-RU" sz="2200" b="1" smtClean="0">
                <a:latin typeface="Arial" pitchFamily="34" charset="0"/>
              </a:rPr>
              <a:t>«Международный</a:t>
            </a:r>
            <a:r>
              <a:rPr lang="ru-RU" sz="2200" smtClean="0">
                <a:latin typeface="Arial" pitchFamily="34" charset="0"/>
              </a:rPr>
              <a:t> </a:t>
            </a:r>
            <a:r>
              <a:rPr lang="ru-RU" sz="2200" b="1" smtClean="0">
                <a:latin typeface="Arial" pitchFamily="34" charset="0"/>
              </a:rPr>
              <a:t>день музыки»</a:t>
            </a:r>
            <a:r>
              <a:rPr lang="ru-RU" sz="2200" smtClean="0">
                <a:latin typeface="Arial" pitchFamily="34" charset="0"/>
              </a:rPr>
              <a:t> заключен огромный смысл. Музыка не имеет ни государственных, ни языковых, ни каких-либо других границ, ничто не может объединять абсолютно разных людей лучше, чем  </a:t>
            </a:r>
            <a:r>
              <a:rPr lang="ru-RU" sz="2200" b="1" smtClean="0">
                <a:latin typeface="Arial" pitchFamily="34" charset="0"/>
              </a:rPr>
              <a:t>МУЗЫКА.</a:t>
            </a:r>
            <a:endParaRPr lang="ru-RU" sz="2200" smtClean="0">
              <a:latin typeface="Arial" pitchFamily="34" charset="0"/>
            </a:endParaRPr>
          </a:p>
          <a:p>
            <a:pPr>
              <a:lnSpc>
                <a:spcPct val="80000"/>
              </a:lnSpc>
              <a:buFont typeface="Wingdings 2" pitchFamily="18" charset="2"/>
              <a:buNone/>
            </a:pPr>
            <a:endParaRPr lang="ru-RU" sz="2200" smtClean="0">
              <a:latin typeface="Arial" pitchFamily="34" charset="0"/>
            </a:endParaRPr>
          </a:p>
        </p:txBody>
      </p:sp>
      <p:pic>
        <p:nvPicPr>
          <p:cNvPr id="4" name="Рисунок 3" descr="x_9a1deeee.jpg"/>
          <p:cNvPicPr>
            <a:picLocks noChangeAspect="1"/>
          </p:cNvPicPr>
          <p:nvPr/>
        </p:nvPicPr>
        <p:blipFill>
          <a:blip r:embed="rId2"/>
          <a:srcRect/>
          <a:stretch>
            <a:fillRect/>
          </a:stretch>
        </p:blipFill>
        <p:spPr bwMode="auto">
          <a:xfrm>
            <a:off x="-1285875" y="0"/>
            <a:ext cx="4610100" cy="700087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14422"/>
            <a:ext cx="9144000" cy="5214974"/>
          </a:xfrm>
        </p:spPr>
        <p:txBody>
          <a:bodyPr>
            <a:noAutofit/>
          </a:bodyPr>
          <a:lstStyle/>
          <a:p>
            <a:pPr algn="ctr" fontAlgn="auto">
              <a:spcAft>
                <a:spcPts val="0"/>
              </a:spcAft>
              <a:defRPr/>
            </a:pP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Международный день музыки </a:t>
            </a:r>
            <a:br>
              <a:rPr lang="ru-RU" sz="4000" b="1" dirty="0" smtClean="0"/>
            </a:br>
            <a:r>
              <a:rPr lang="ru-RU" sz="4000" b="1" dirty="0" smtClean="0"/>
              <a:t>в России</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t>
            </a:r>
            <a:r>
              <a:rPr lang="ru-RU" sz="1800" b="1" dirty="0" smtClean="0"/>
              <a:t>Д.Д.Шостакович</a:t>
            </a:r>
            <a:br>
              <a:rPr lang="ru-RU" sz="1800" b="1" dirty="0" smtClean="0"/>
            </a:br>
            <a:r>
              <a:rPr lang="ru-RU" sz="1800" b="1" dirty="0" smtClean="0"/>
              <a:t>                                                                                        (1906—1975) </a:t>
            </a: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endParaRPr lang="ru-RU" sz="4000" dirty="0"/>
          </a:p>
        </p:txBody>
      </p:sp>
      <p:sp>
        <p:nvSpPr>
          <p:cNvPr id="3" name="Содержимое 2"/>
          <p:cNvSpPr>
            <a:spLocks noGrp="1"/>
          </p:cNvSpPr>
          <p:nvPr>
            <p:ph idx="1"/>
          </p:nvPr>
        </p:nvSpPr>
        <p:spPr>
          <a:xfrm>
            <a:off x="-214313" y="1554163"/>
            <a:ext cx="5429251" cy="5303837"/>
          </a:xfrm>
        </p:spPr>
        <p:txBody>
          <a:bodyPr>
            <a:normAutofit/>
          </a:bodyPr>
          <a:lstStyle/>
          <a:p>
            <a:pPr algn="just">
              <a:lnSpc>
                <a:spcPct val="80000"/>
              </a:lnSpc>
              <a:buFont typeface="Wingdings 2" pitchFamily="18" charset="2"/>
              <a:buNone/>
            </a:pPr>
            <a:r>
              <a:rPr lang="ru-RU" sz="1800" smtClean="0"/>
              <a:t>		</a:t>
            </a:r>
            <a:r>
              <a:rPr lang="ru-RU" sz="1800" smtClean="0">
                <a:latin typeface="Arial" pitchFamily="34" charset="0"/>
              </a:rPr>
              <a:t>В России </a:t>
            </a:r>
            <a:r>
              <a:rPr lang="ru-RU" sz="1800" b="1" smtClean="0">
                <a:latin typeface="Arial" pitchFamily="34" charset="0"/>
              </a:rPr>
              <a:t>Международный день музыки</a:t>
            </a:r>
            <a:r>
              <a:rPr lang="ru-RU" sz="1800" smtClean="0">
                <a:latin typeface="Arial" pitchFamily="34" charset="0"/>
              </a:rPr>
              <a:t> празднуется с 1996 года, когда исполнилось 90 лет со дня рождения величайшего композитора ХХ века Дмитрия Дмитриевича Шостаковича, который являлся одним из инициаторов учреждения этого праздника.  Он был знаменитым советским композитором, пианистом, педагогом и общественным деятелем. Шостакович оказал  большое влияние на развитие мировой музыкальной культуры, хотел обратить внимание общества на огромную роль музыки в нашей жизни. </a:t>
            </a:r>
          </a:p>
          <a:p>
            <a:pPr algn="just">
              <a:lnSpc>
                <a:spcPct val="80000"/>
              </a:lnSpc>
              <a:buFont typeface="Wingdings 2" pitchFamily="18" charset="2"/>
              <a:buNone/>
            </a:pPr>
            <a:r>
              <a:rPr lang="ru-RU" sz="1800" smtClean="0">
                <a:latin typeface="Arial" pitchFamily="34" charset="0"/>
              </a:rPr>
              <a:t>		 Шостакович обратился к международной общественности с письмом, где, в частности, написал: «Даже в обиходной речи люди используют многие слова, напоминающие о музыке: тактичное поведение, ритмичная работа, гармонично развитая личность. Но главное — музыка открывает человеку новые миры и выполняет благородную миссию объединения людей». </a:t>
            </a:r>
          </a:p>
          <a:p>
            <a:pPr>
              <a:lnSpc>
                <a:spcPct val="80000"/>
              </a:lnSpc>
            </a:pPr>
            <a:endParaRPr lang="ru-RU" sz="800" smtClean="0">
              <a:latin typeface="Arial" pitchFamily="34" charset="0"/>
            </a:endParaRPr>
          </a:p>
        </p:txBody>
      </p:sp>
      <p:pic>
        <p:nvPicPr>
          <p:cNvPr id="4" name="Рисунок 3" descr="0011-002-Dmitrij-SHostakovich.png"/>
          <p:cNvPicPr>
            <a:picLocks noChangeAspect="1"/>
          </p:cNvPicPr>
          <p:nvPr/>
        </p:nvPicPr>
        <p:blipFill>
          <a:blip r:embed="rId2" cstate="screen"/>
          <a:stretch>
            <a:fillRect/>
          </a:stretch>
        </p:blipFill>
        <p:spPr>
          <a:xfrm>
            <a:off x="5286380" y="2786058"/>
            <a:ext cx="4205771" cy="3010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86800" cy="838200"/>
          </a:xfrm>
        </p:spPr>
        <p:txBody>
          <a:bodyPr/>
          <a:lstStyle/>
          <a:p>
            <a:pPr algn="ctr" fontAlgn="auto">
              <a:spcAft>
                <a:spcPts val="0"/>
              </a:spcAft>
              <a:defRPr/>
            </a:pPr>
            <a:r>
              <a:rPr lang="ru-RU" sz="4000" b="1" dirty="0" smtClean="0"/>
              <a:t>Музыка и человек</a:t>
            </a:r>
            <a:endParaRPr lang="ru-RU" sz="4000" dirty="0"/>
          </a:p>
        </p:txBody>
      </p:sp>
      <p:sp>
        <p:nvSpPr>
          <p:cNvPr id="21506" name="Содержимое 2"/>
          <p:cNvSpPr>
            <a:spLocks noGrp="1"/>
          </p:cNvSpPr>
          <p:nvPr>
            <p:ph idx="1"/>
          </p:nvPr>
        </p:nvSpPr>
        <p:spPr/>
        <p:txBody>
          <a:bodyPr/>
          <a:lstStyle/>
          <a:p>
            <a:pPr algn="just">
              <a:buFont typeface="Wingdings 2" pitchFamily="18" charset="2"/>
              <a:buNone/>
            </a:pPr>
            <a:r>
              <a:rPr lang="ru-RU" sz="2800" b="1" i="1" smtClean="0">
                <a:latin typeface="Adver Gothic" pitchFamily="34" charset="0"/>
              </a:rPr>
              <a:t> «Великое искусство музыки откроет вам целый мир высоких чувств, страстей, мыслей. Оно сделает вас духовно богаче, чище, совершеннее. Благодаря музыке вы найдете в себе новые, неведомые вам прежде силы. Вы увидите жизнь в новых тонах и красках…»</a:t>
            </a:r>
          </a:p>
          <a:p>
            <a:pPr algn="r">
              <a:buFont typeface="Wingdings 2" pitchFamily="18" charset="2"/>
              <a:buNone/>
            </a:pPr>
            <a:r>
              <a:rPr lang="ru-RU" sz="2800" b="1" i="1" smtClean="0"/>
              <a:t>                                            </a:t>
            </a:r>
            <a:r>
              <a:rPr lang="ru-RU" sz="2800" i="1" smtClean="0"/>
              <a:t>                                                                   </a:t>
            </a:r>
            <a:r>
              <a:rPr lang="ru-RU" i="1" smtClean="0">
                <a:latin typeface="Arial" pitchFamily="34" charset="0"/>
              </a:rPr>
              <a:t>Дм. Шостакович</a:t>
            </a:r>
            <a:endParaRPr lang="ru-RU" smtClean="0">
              <a:latin typeface="Arial" pitchFamily="34" charset="0"/>
            </a:endParaRPr>
          </a:p>
          <a:p>
            <a:endParaRPr lang="ru-RU" smtClean="0"/>
          </a:p>
        </p:txBody>
      </p:sp>
      <p:pic>
        <p:nvPicPr>
          <p:cNvPr id="4" name="Рисунок 3" descr="treble-clef-music-notes-illustration-thumb534438.jpg"/>
          <p:cNvPicPr>
            <a:picLocks noChangeAspect="1"/>
          </p:cNvPicPr>
          <p:nvPr/>
        </p:nvPicPr>
        <p:blipFill>
          <a:blip r:embed="rId2"/>
          <a:stretch>
            <a:fillRect/>
          </a:stretch>
        </p:blipFill>
        <p:spPr>
          <a:xfrm>
            <a:off x="857224" y="4429132"/>
            <a:ext cx="2643206" cy="226218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B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BF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1735</TotalTime>
  <Words>559</Words>
  <Application>Microsoft Office PowerPoint</Application>
  <PresentationFormat>Экран (4:3)</PresentationFormat>
  <Paragraphs>576</Paragraphs>
  <Slides>53</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53</vt:i4>
      </vt:variant>
    </vt:vector>
  </HeadingPairs>
  <TitlesOfParts>
    <vt:vector size="65" baseType="lpstr">
      <vt:lpstr>Franklin Gothic Book</vt:lpstr>
      <vt:lpstr>Arial</vt:lpstr>
      <vt:lpstr>Franklin Gothic Medium</vt:lpstr>
      <vt:lpstr>Wingdings 2</vt:lpstr>
      <vt:lpstr>Calibri</vt:lpstr>
      <vt:lpstr>AdverGothic</vt:lpstr>
      <vt:lpstr>a_BraggaStars</vt:lpstr>
      <vt:lpstr>Adver Gothic</vt:lpstr>
      <vt:lpstr>Academy Italic</vt:lpstr>
      <vt:lpstr>Times New Roman</vt:lpstr>
      <vt:lpstr>Courier Condensed</vt:lpstr>
      <vt:lpstr>Трек</vt:lpstr>
      <vt:lpstr> Виртуальная выставка  к международному дню музыки  «есть музыка над нами»</vt:lpstr>
      <vt:lpstr>Слайд 2</vt:lpstr>
      <vt:lpstr>Слайд 3</vt:lpstr>
      <vt:lpstr>История праздника «Международный день музыки». </vt:lpstr>
      <vt:lpstr>Слайд 5</vt:lpstr>
      <vt:lpstr>Слайд 6</vt:lpstr>
      <vt:lpstr>Слайд 7</vt:lpstr>
      <vt:lpstr>   Международный день музыки  в России                                               Д.Д.Шостакович                                                                                         (1906—1975)     </vt:lpstr>
      <vt:lpstr>Музыка и человек</vt:lpstr>
      <vt:lpstr>Слайд 10</vt:lpstr>
      <vt:lpstr>Слайд 11</vt:lpstr>
      <vt:lpstr>НОВЫЕ ПОСТУПЛЕНИЯ</vt:lpstr>
      <vt:lpstr>Слайд 13</vt:lpstr>
      <vt:lpstr>Справочная литература</vt:lpstr>
      <vt:lpstr>Слайд 15</vt:lpstr>
      <vt:lpstr>Список литературы</vt:lpstr>
      <vt:lpstr>Слайд 17</vt:lpstr>
      <vt:lpstr>Учебная литература</vt:lpstr>
      <vt:lpstr>Слайд 19</vt:lpstr>
      <vt:lpstr>Список литературы</vt:lpstr>
      <vt:lpstr>Слайд 21</vt:lpstr>
      <vt:lpstr>Музыкальная психология</vt:lpstr>
      <vt:lpstr>Книги о музыке и музыкантах</vt:lpstr>
      <vt:lpstr>Слайд 24</vt:lpstr>
      <vt:lpstr>Слайд 25</vt:lpstr>
      <vt:lpstr>Список литературы</vt:lpstr>
      <vt:lpstr>Слайд 27</vt:lpstr>
      <vt:lpstr>Слайд 28</vt:lpstr>
      <vt:lpstr>Слайд 29</vt:lpstr>
      <vt:lpstr>Детская книга</vt:lpstr>
      <vt:lpstr>Список литературы</vt:lpstr>
      <vt:lpstr>Нотные издания</vt:lpstr>
      <vt:lpstr>Слайд 33</vt:lpstr>
      <vt:lpstr>Список литературы</vt:lpstr>
      <vt:lpstr>Слайд 35</vt:lpstr>
      <vt:lpstr>Слайд 36</vt:lpstr>
      <vt:lpstr>Слайд 37</vt:lpstr>
      <vt:lpstr>Слайд 38</vt:lpstr>
      <vt:lpstr>Слайд 39</vt:lpstr>
      <vt:lpstr>Слайд 40</vt:lpstr>
      <vt:lpstr>Слайд 41</vt:lpstr>
      <vt:lpstr>Слайд 42</vt:lpstr>
      <vt:lpstr>Электронные издания</vt:lpstr>
      <vt:lpstr>Слайд 44</vt:lpstr>
      <vt:lpstr>Слайд 45</vt:lpstr>
      <vt:lpstr>Слайд 46</vt:lpstr>
      <vt:lpstr>Список литературы</vt:lpstr>
      <vt:lpstr>Слайд 48</vt:lpstr>
      <vt:lpstr>Слайд 49</vt:lpstr>
      <vt:lpstr>Периодические издания</vt:lpstr>
      <vt:lpstr>Слайд 51</vt:lpstr>
      <vt:lpstr>Спасибо за внимание</vt:lpstr>
      <vt:lpstr>Слайд 53</vt:lpstr>
    </vt:vector>
  </TitlesOfParts>
  <Manager>Токовая Н.Б.</Manager>
  <Company>МУК "Тульская библиотечная система"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Есть музыка над  нами</dc:title>
  <dc:subject>Виртуальная выставка</dc:subject>
  <dc:creator>Дворовкина Е.В.</dc:creator>
  <cp:lastModifiedBy>МУК ТБС</cp:lastModifiedBy>
  <cp:revision>131</cp:revision>
  <dcterms:created xsi:type="dcterms:W3CDTF">2012-06-20T10:29:58Z</dcterms:created>
  <dcterms:modified xsi:type="dcterms:W3CDTF">2013-02-07T09:00:42Z</dcterms:modified>
</cp:coreProperties>
</file>